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57" r:id="rId2"/>
    <p:sldId id="6530" r:id="rId3"/>
    <p:sldId id="6507" r:id="rId4"/>
    <p:sldId id="6505" r:id="rId5"/>
    <p:sldId id="260" r:id="rId6"/>
    <p:sldId id="6508" r:id="rId7"/>
    <p:sldId id="6509" r:id="rId8"/>
    <p:sldId id="263" r:id="rId9"/>
    <p:sldId id="266" r:id="rId10"/>
    <p:sldId id="268" r:id="rId11"/>
    <p:sldId id="272" r:id="rId12"/>
    <p:sldId id="6529" r:id="rId13"/>
    <p:sldId id="6510" r:id="rId14"/>
    <p:sldId id="6512" r:id="rId15"/>
    <p:sldId id="6519" r:id="rId16"/>
    <p:sldId id="6520" r:id="rId17"/>
    <p:sldId id="6521" r:id="rId18"/>
    <p:sldId id="6522" r:id="rId19"/>
    <p:sldId id="6523" r:id="rId20"/>
    <p:sldId id="6524" r:id="rId21"/>
    <p:sldId id="6525" r:id="rId22"/>
    <p:sldId id="6526" r:id="rId23"/>
    <p:sldId id="6527" r:id="rId24"/>
    <p:sldId id="6532" r:id="rId25"/>
    <p:sldId id="6531" r:id="rId26"/>
    <p:sldId id="656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A5"/>
    <a:srgbClr val="71AD47"/>
    <a:srgbClr val="5268A5"/>
    <a:srgbClr val="000000"/>
    <a:srgbClr val="5B9BD5"/>
    <a:srgbClr val="2C85AE"/>
    <a:srgbClr val="1891AB"/>
    <a:srgbClr val="00A09D"/>
    <a:srgbClr val="FFFFFF"/>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9"/>
    <p:restoredTop sz="91905"/>
  </p:normalViewPr>
  <p:slideViewPr>
    <p:cSldViewPr snapToGrid="0" snapToObjects="1">
      <p:cViewPr varScale="1">
        <p:scale>
          <a:sx n="117" d="100"/>
          <a:sy n="117" d="100"/>
        </p:scale>
        <p:origin x="1264" y="176"/>
      </p:cViewPr>
      <p:guideLst>
        <p:guide orient="horz" pos="2160"/>
        <p:guide pos="3840"/>
      </p:guideLst>
    </p:cSldViewPr>
  </p:slideViewPr>
  <p:notesTextViewPr>
    <p:cViewPr>
      <p:scale>
        <a:sx n="1" d="1"/>
        <a:sy n="1" d="1"/>
      </p:scale>
      <p:origin x="0" y="0"/>
    </p:cViewPr>
  </p:notesTextViewPr>
  <p:sorterViewPr>
    <p:cViewPr>
      <p:scale>
        <a:sx n="140" d="100"/>
        <a:sy n="140" d="100"/>
      </p:scale>
      <p:origin x="0" y="0"/>
    </p:cViewPr>
  </p:sorterViewPr>
  <p:notesViewPr>
    <p:cSldViewPr snapToGrid="0" snapToObjects="1">
      <p:cViewPr varScale="1">
        <p:scale>
          <a:sx n="58" d="100"/>
          <a:sy n="58" d="100"/>
        </p:scale>
        <p:origin x="-624"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B84FD1-BC90-108C-82D9-E0E9CAD715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4797A5-FB7A-C476-4572-48380BC2AF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0775E7-7936-4A4C-8886-E2AEA7B44F4D}" type="datetimeFigureOut">
              <a:rPr lang="en-US" smtClean="0"/>
              <a:pPr/>
              <a:t>9/19/23</a:t>
            </a:fld>
            <a:endParaRPr lang="en-US"/>
          </a:p>
        </p:txBody>
      </p:sp>
      <p:sp>
        <p:nvSpPr>
          <p:cNvPr id="4" name="Footer Placeholder 3">
            <a:extLst>
              <a:ext uri="{FF2B5EF4-FFF2-40B4-BE49-F238E27FC236}">
                <a16:creationId xmlns:a16="http://schemas.microsoft.com/office/drawing/2014/main" id="{AD61B370-BBAD-8E2E-20F2-BB46C263E7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DB4C91-7727-A237-4939-18E6ADAF77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B7ECC0-A5E4-E442-8340-4FF9E5D85A3C}" type="slidenum">
              <a:rPr lang="en-US" smtClean="0"/>
              <a:pPr/>
              <a:t>‹#›</a:t>
            </a:fld>
            <a:endParaRPr lang="en-US"/>
          </a:p>
        </p:txBody>
      </p:sp>
    </p:spTree>
    <p:extLst>
      <p:ext uri="{BB962C8B-B14F-4D97-AF65-F5344CB8AC3E}">
        <p14:creationId xmlns:p14="http://schemas.microsoft.com/office/powerpoint/2010/main" val="3584759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B0EFD-9225-6345-94E8-08DBEFEA78E8}" type="datetimeFigureOut">
              <a:rPr kumimoji="1" lang="zh-CN" altLang="en-US" smtClean="0"/>
              <a:pPr/>
              <a:t>2023/9/19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E64D3-D9C3-7E4D-91EB-51E08F114536}" type="slidenum">
              <a:rPr kumimoji="1" lang="zh-CN" altLang="en-US" smtClean="0"/>
              <a:pPr/>
              <a:t>‹#›</a:t>
            </a:fld>
            <a:endParaRPr kumimoji="1" lang="zh-CN" altLang="en-US"/>
          </a:p>
        </p:txBody>
      </p:sp>
    </p:spTree>
    <p:extLst>
      <p:ext uri="{BB962C8B-B14F-4D97-AF65-F5344CB8AC3E}">
        <p14:creationId xmlns:p14="http://schemas.microsoft.com/office/powerpoint/2010/main" val="58833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A1E64D3-D9C3-7E4D-91EB-51E08F114536}" type="slidenum">
              <a:rPr kumimoji="1" lang="zh-CN" altLang="en-US" smtClean="0"/>
              <a:pPr/>
              <a:t>7</a:t>
            </a:fld>
            <a:endParaRPr kumimoji="1" lang="zh-CN" altLang="en-US"/>
          </a:p>
        </p:txBody>
      </p:sp>
    </p:spTree>
    <p:extLst>
      <p:ext uri="{BB962C8B-B14F-4D97-AF65-F5344CB8AC3E}">
        <p14:creationId xmlns:p14="http://schemas.microsoft.com/office/powerpoint/2010/main" val="51996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2978489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576797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1771166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548357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3216325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949101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898418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F" dirty="0"/>
          </a:p>
        </p:txBody>
      </p:sp>
      <p:sp>
        <p:nvSpPr>
          <p:cNvPr id="4" name="Slide Number Placeholder 3"/>
          <p:cNvSpPr>
            <a:spLocks noGrp="1"/>
          </p:cNvSpPr>
          <p:nvPr>
            <p:ph type="sldNum" sz="quarter" idx="5"/>
          </p:nvPr>
        </p:nvSpPr>
        <p:spPr/>
        <p:txBody>
          <a:bodyPr/>
          <a:lstStyle/>
          <a:p>
            <a:fld id="{4A1E64D3-D9C3-7E4D-91EB-51E08F114536}" type="slidenum">
              <a:rPr kumimoji="1" lang="zh-CN" altLang="en-US" smtClean="0"/>
              <a:pPr/>
              <a:t>24</a:t>
            </a:fld>
            <a:endParaRPr kumimoji="1" lang="zh-CN" altLang="en-US"/>
          </a:p>
        </p:txBody>
      </p:sp>
    </p:spTree>
    <p:extLst>
      <p:ext uri="{BB962C8B-B14F-4D97-AF65-F5344CB8AC3E}">
        <p14:creationId xmlns:p14="http://schemas.microsoft.com/office/powerpoint/2010/main" val="370597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330065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r>
              <a:rPr lang="en-US" altLang="en-US" dirty="0"/>
              <a:t>+</a:t>
            </a:r>
            <a:r>
              <a:rPr lang="zh-CN" altLang="zh-CN" dirty="0"/>
              <a:t>云徙系统</a:t>
            </a:r>
          </a:p>
          <a:p>
            <a:pPr lvl="0"/>
            <a:r>
              <a:rPr lang="en-US" altLang="en-US" dirty="0"/>
              <a:t>+</a:t>
            </a:r>
            <a:r>
              <a:rPr lang="zh-CN" altLang="zh-CN" dirty="0"/>
              <a:t>如何提升业务的可调度性</a:t>
            </a:r>
          </a:p>
          <a:p>
            <a:pPr lvl="0"/>
            <a:endParaRPr lang="zh-CN" altLang="zh-CN" dirty="0"/>
          </a:p>
          <a:p>
            <a:pPr lvl="0"/>
            <a:r>
              <a:rPr lang="zh-CN" altLang="zh-CN" dirty="0"/>
              <a:t>如何持续腾挪</a:t>
            </a:r>
          </a:p>
          <a:p>
            <a:pPr lvl="0"/>
            <a:r>
              <a:rPr lang="zh-CN" altLang="zh-CN" dirty="0"/>
              <a:t>如何挖掘差异化</a:t>
            </a:r>
            <a:r>
              <a:rPr lang="en-US" altLang="en-US" dirty="0" err="1"/>
              <a:t>sla</a:t>
            </a:r>
            <a:r>
              <a:rPr lang="zh-CN" altLang="zh-CN" dirty="0"/>
              <a:t>业务</a:t>
            </a:r>
          </a:p>
          <a:p>
            <a:pPr lvl="0"/>
            <a:r>
              <a:rPr lang="zh-CN" altLang="zh-CN" dirty="0"/>
              <a:t>如何加固稳定性</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r>
              <a:rPr lang="zh-CN" altLang="zh-CN" dirty="0"/>
              <a:t>重调度合并到这里</a:t>
            </a:r>
          </a:p>
          <a:p>
            <a:pPr lvl="0"/>
            <a:endParaRPr lang="en-US" altLang="en-US" dirty="0"/>
          </a:p>
          <a:p>
            <a:pPr lvl="0"/>
            <a:r>
              <a:rPr lang="zh-CN" altLang="zh-CN" dirty="0"/>
              <a:t>春保、日常扩缩容、公有云上量让出、裁撤</a:t>
            </a:r>
          </a:p>
          <a:p>
            <a:pPr lvl="0"/>
            <a:endParaRPr lang="en-US" altLang="en-US" dirty="0"/>
          </a:p>
          <a:p>
            <a:pPr lvl="0"/>
            <a:r>
              <a:rPr lang="zh-CN" altLang="zh-CN" dirty="0"/>
              <a:t>结构不是很清楚，讲调度能力建设不是分业务</a:t>
            </a:r>
          </a:p>
          <a:p>
            <a:pPr lvl="0"/>
            <a:r>
              <a:rPr lang="zh-CN" altLang="zh-CN" dirty="0"/>
              <a:t>整体腾挪能力如何？</a:t>
            </a:r>
            <a:r>
              <a:rPr lang="en-US" altLang="en-US" dirty="0"/>
              <a:t> </a:t>
            </a:r>
            <a:r>
              <a:rPr lang="zh-CN" altLang="zh-CN" dirty="0"/>
              <a:t>腾挪效果如何？带来了成本如何？</a:t>
            </a:r>
          </a:p>
          <a:p>
            <a:pPr lvl="0"/>
            <a:endParaRPr lang="zh-CN" altLang="zh-CN" dirty="0"/>
          </a:p>
          <a:p>
            <a:pPr lvl="0"/>
            <a:r>
              <a:rPr lang="zh-CN" altLang="zh-CN" dirty="0"/>
              <a:t>资源测算、腾挪检查、逐步腾挪、</a:t>
            </a:r>
            <a:r>
              <a:rPr lang="en-US" altLang="en-US" dirty="0" err="1"/>
              <a:t>xxxx</a:t>
            </a:r>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r>
              <a:rPr lang="zh-CN" altLang="zh-CN" dirty="0"/>
              <a:t>内部碎片</a:t>
            </a:r>
            <a:r>
              <a:rPr lang="en-US" altLang="en-US" dirty="0"/>
              <a:t> -</a:t>
            </a:r>
            <a:r>
              <a:rPr lang="zh-CN" altLang="zh-CN" dirty="0"/>
              <a:t>利用率峰值</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r>
              <a:rPr lang="zh-CN" altLang="zh-CN" dirty="0"/>
              <a:t>多优先级混部</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1973164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42837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1761227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ltLang="zh-CN" dirty="0"/>
          </a:p>
        </p:txBody>
      </p:sp>
    </p:spTree>
    <p:extLst>
      <p:ext uri="{BB962C8B-B14F-4D97-AF65-F5344CB8AC3E}">
        <p14:creationId xmlns:p14="http://schemas.microsoft.com/office/powerpoint/2010/main" val="428134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screenshot, graphic design, graphics&#10;&#10;Description automatically generated">
            <a:extLst>
              <a:ext uri="{FF2B5EF4-FFF2-40B4-BE49-F238E27FC236}">
                <a16:creationId xmlns:a16="http://schemas.microsoft.com/office/drawing/2014/main" id="{ACB38727-B49C-D159-9BC3-ABB7EFDF44E8}"/>
              </a:ext>
            </a:extLst>
          </p:cNvPr>
          <p:cNvPicPr>
            <a:picLocks noChangeAspect="1"/>
          </p:cNvPicPr>
          <p:nvPr userDrawn="1"/>
        </p:nvPicPr>
        <p:blipFill>
          <a:blip r:embed="rId2"/>
          <a:stretch>
            <a:fillRect/>
          </a:stretch>
        </p:blipFill>
        <p:spPr>
          <a:xfrm>
            <a:off x="3809" y="0"/>
            <a:ext cx="12184381" cy="6858000"/>
          </a:xfrm>
          <a:prstGeom prst="rect">
            <a:avLst/>
          </a:prstGeom>
        </p:spPr>
      </p:pic>
    </p:spTree>
    <p:extLst>
      <p:ext uri="{BB962C8B-B14F-4D97-AF65-F5344CB8AC3E}">
        <p14:creationId xmlns:p14="http://schemas.microsoft.com/office/powerpoint/2010/main" val="77253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7A66-C88D-BC41-AF2A-C7EF183117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46AF67-140E-4F4B-9967-B2ABE55069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277706-4CDE-2F47-B3B6-32941E4BB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6E5F8F-5A8E-1842-BFDB-7266F8F6FE1C}"/>
              </a:ext>
            </a:extLst>
          </p:cNvPr>
          <p:cNvSpPr>
            <a:spLocks noGrp="1"/>
          </p:cNvSpPr>
          <p:nvPr>
            <p:ph type="dt" sz="half" idx="10"/>
          </p:nvPr>
        </p:nvSpPr>
        <p:spPr/>
        <p:txBody>
          <a:bodyPr/>
          <a:lstStyle/>
          <a:p>
            <a:fld id="{55B1F604-BC3A-7249-8689-657AF7B88D6C}" type="datetimeFigureOut">
              <a:rPr lang="en-US" smtClean="0"/>
              <a:pPr/>
              <a:t>9/19/23</a:t>
            </a:fld>
            <a:endParaRPr lang="en-US"/>
          </a:p>
        </p:txBody>
      </p:sp>
      <p:sp>
        <p:nvSpPr>
          <p:cNvPr id="6" name="Footer Placeholder 5">
            <a:extLst>
              <a:ext uri="{FF2B5EF4-FFF2-40B4-BE49-F238E27FC236}">
                <a16:creationId xmlns:a16="http://schemas.microsoft.com/office/drawing/2014/main" id="{9B97D77D-113D-E543-B73A-6171923F5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5C94A-858C-D545-9D1B-DBB397BFBFF2}"/>
              </a:ext>
            </a:extLst>
          </p:cNvPr>
          <p:cNvSpPr>
            <a:spLocks noGrp="1"/>
          </p:cNvSpPr>
          <p:nvPr>
            <p:ph type="sldNum" sz="quarter" idx="12"/>
          </p:nvPr>
        </p:nvSpPr>
        <p:spPr/>
        <p:txBody>
          <a:bodyPr/>
          <a:lstStyle/>
          <a:p>
            <a:fld id="{B707C995-B61A-8247-B66E-3CF2EAADFEAA}" type="slidenum">
              <a:rPr lang="en-US" smtClean="0"/>
              <a:pPr/>
              <a:t>‹#›</a:t>
            </a:fld>
            <a:endParaRPr lang="en-US"/>
          </a:p>
        </p:txBody>
      </p:sp>
    </p:spTree>
    <p:extLst>
      <p:ext uri="{BB962C8B-B14F-4D97-AF65-F5344CB8AC3E}">
        <p14:creationId xmlns:p14="http://schemas.microsoft.com/office/powerpoint/2010/main" val="1411937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3D54-FF23-DC43-BDC1-7C9CB291E2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41C84B-EB95-504C-BA13-9C91D5B99F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9407B5-E07B-A34C-BE41-BDB7E9CCE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9D598-F34F-974C-9BED-70D728FE14EB}"/>
              </a:ext>
            </a:extLst>
          </p:cNvPr>
          <p:cNvSpPr>
            <a:spLocks noGrp="1"/>
          </p:cNvSpPr>
          <p:nvPr>
            <p:ph type="dt" sz="half" idx="10"/>
          </p:nvPr>
        </p:nvSpPr>
        <p:spPr/>
        <p:txBody>
          <a:bodyPr/>
          <a:lstStyle/>
          <a:p>
            <a:fld id="{55B1F604-BC3A-7249-8689-657AF7B88D6C}" type="datetimeFigureOut">
              <a:rPr lang="en-US" smtClean="0"/>
              <a:pPr/>
              <a:t>9/19/23</a:t>
            </a:fld>
            <a:endParaRPr lang="en-US"/>
          </a:p>
        </p:txBody>
      </p:sp>
      <p:sp>
        <p:nvSpPr>
          <p:cNvPr id="6" name="Footer Placeholder 5">
            <a:extLst>
              <a:ext uri="{FF2B5EF4-FFF2-40B4-BE49-F238E27FC236}">
                <a16:creationId xmlns:a16="http://schemas.microsoft.com/office/drawing/2014/main" id="{424C315E-7554-6248-82BB-A1F3479AA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992A2A-9484-704F-8448-BEC2E5416821}"/>
              </a:ext>
            </a:extLst>
          </p:cNvPr>
          <p:cNvSpPr>
            <a:spLocks noGrp="1"/>
          </p:cNvSpPr>
          <p:nvPr>
            <p:ph type="sldNum" sz="quarter" idx="12"/>
          </p:nvPr>
        </p:nvSpPr>
        <p:spPr/>
        <p:txBody>
          <a:bodyPr/>
          <a:lstStyle/>
          <a:p>
            <a:fld id="{B707C995-B61A-8247-B66E-3CF2EAADFEAA}" type="slidenum">
              <a:rPr lang="en-US" smtClean="0"/>
              <a:pPr/>
              <a:t>‹#›</a:t>
            </a:fld>
            <a:endParaRPr lang="en-US"/>
          </a:p>
        </p:txBody>
      </p:sp>
    </p:spTree>
    <p:extLst>
      <p:ext uri="{BB962C8B-B14F-4D97-AF65-F5344CB8AC3E}">
        <p14:creationId xmlns:p14="http://schemas.microsoft.com/office/powerpoint/2010/main" val="4182486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D25D-D4D9-9B49-BCF4-BED67C0B64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A1B320-757B-9E4C-80EE-50CA31AB33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923A0-C47D-CF4A-9BFD-CE852F56AF7F}"/>
              </a:ext>
            </a:extLst>
          </p:cNvPr>
          <p:cNvSpPr>
            <a:spLocks noGrp="1"/>
          </p:cNvSpPr>
          <p:nvPr>
            <p:ph type="dt" sz="half" idx="10"/>
          </p:nvPr>
        </p:nvSpPr>
        <p:spPr/>
        <p:txBody>
          <a:bodyPr/>
          <a:lstStyle/>
          <a:p>
            <a:fld id="{55B1F604-BC3A-7249-8689-657AF7B88D6C}" type="datetimeFigureOut">
              <a:rPr lang="en-US" smtClean="0"/>
              <a:pPr/>
              <a:t>9/19/23</a:t>
            </a:fld>
            <a:endParaRPr lang="en-US"/>
          </a:p>
        </p:txBody>
      </p:sp>
      <p:sp>
        <p:nvSpPr>
          <p:cNvPr id="5" name="Footer Placeholder 4">
            <a:extLst>
              <a:ext uri="{FF2B5EF4-FFF2-40B4-BE49-F238E27FC236}">
                <a16:creationId xmlns:a16="http://schemas.microsoft.com/office/drawing/2014/main" id="{48C19C6B-09CC-5140-8A0D-050AFDB74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69FE6-C499-6545-97CB-807D22E77840}"/>
              </a:ext>
            </a:extLst>
          </p:cNvPr>
          <p:cNvSpPr>
            <a:spLocks noGrp="1"/>
          </p:cNvSpPr>
          <p:nvPr>
            <p:ph type="sldNum" sz="quarter" idx="12"/>
          </p:nvPr>
        </p:nvSpPr>
        <p:spPr/>
        <p:txBody>
          <a:bodyPr/>
          <a:lstStyle/>
          <a:p>
            <a:fld id="{B707C995-B61A-8247-B66E-3CF2EAADFEAA}" type="slidenum">
              <a:rPr lang="en-US" smtClean="0"/>
              <a:pPr/>
              <a:t>‹#›</a:t>
            </a:fld>
            <a:endParaRPr lang="en-US"/>
          </a:p>
        </p:txBody>
      </p:sp>
    </p:spTree>
    <p:extLst>
      <p:ext uri="{BB962C8B-B14F-4D97-AF65-F5344CB8AC3E}">
        <p14:creationId xmlns:p14="http://schemas.microsoft.com/office/powerpoint/2010/main" val="1556958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C6150A-49A0-A94E-8261-45284D2C29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06B609-CF01-9E40-8034-0330CF3625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8B4FA-5A83-C04F-9F30-EC585173B9C6}"/>
              </a:ext>
            </a:extLst>
          </p:cNvPr>
          <p:cNvSpPr>
            <a:spLocks noGrp="1"/>
          </p:cNvSpPr>
          <p:nvPr>
            <p:ph type="dt" sz="half" idx="10"/>
          </p:nvPr>
        </p:nvSpPr>
        <p:spPr/>
        <p:txBody>
          <a:bodyPr/>
          <a:lstStyle/>
          <a:p>
            <a:fld id="{55B1F604-BC3A-7249-8689-657AF7B88D6C}" type="datetimeFigureOut">
              <a:rPr lang="en-US" smtClean="0"/>
              <a:pPr/>
              <a:t>9/19/23</a:t>
            </a:fld>
            <a:endParaRPr lang="en-US"/>
          </a:p>
        </p:txBody>
      </p:sp>
      <p:sp>
        <p:nvSpPr>
          <p:cNvPr id="5" name="Footer Placeholder 4">
            <a:extLst>
              <a:ext uri="{FF2B5EF4-FFF2-40B4-BE49-F238E27FC236}">
                <a16:creationId xmlns:a16="http://schemas.microsoft.com/office/drawing/2014/main" id="{0F23588A-3217-6446-8535-3F1E4CC70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73105A-F15E-1E49-9383-E6E4AE210353}"/>
              </a:ext>
            </a:extLst>
          </p:cNvPr>
          <p:cNvSpPr>
            <a:spLocks noGrp="1"/>
          </p:cNvSpPr>
          <p:nvPr>
            <p:ph type="sldNum" sz="quarter" idx="12"/>
          </p:nvPr>
        </p:nvSpPr>
        <p:spPr/>
        <p:txBody>
          <a:bodyPr/>
          <a:lstStyle/>
          <a:p>
            <a:fld id="{B707C995-B61A-8247-B66E-3CF2EAADFEAA}" type="slidenum">
              <a:rPr lang="en-US" smtClean="0"/>
              <a:pPr/>
              <a:t>‹#›</a:t>
            </a:fld>
            <a:endParaRPr lang="en-US"/>
          </a:p>
        </p:txBody>
      </p:sp>
    </p:spTree>
    <p:extLst>
      <p:ext uri="{BB962C8B-B14F-4D97-AF65-F5344CB8AC3E}">
        <p14:creationId xmlns:p14="http://schemas.microsoft.com/office/powerpoint/2010/main" val="2447057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EAA75-F5D2-CC37-1BB1-D5FBC3C4E41A}"/>
              </a:ext>
            </a:extLst>
          </p:cNvPr>
          <p:cNvSpPr>
            <a:spLocks noGrp="1"/>
          </p:cNvSpPr>
          <p:nvPr>
            <p:ph type="title"/>
          </p:nvPr>
        </p:nvSpPr>
        <p:spPr>
          <a:xfrm>
            <a:off x="838200" y="365125"/>
            <a:ext cx="10515600" cy="782955"/>
          </a:xfrm>
        </p:spPr>
        <p:txBody>
          <a:bodyPr>
            <a:normAutofit/>
          </a:bodyPr>
          <a:lstStyle>
            <a:lvl1pPr lvl="0">
              <a:defRPr sz="3200" b="1" i="0" baseline="0">
                <a:latin typeface="微软雅黑"/>
                <a:ea typeface="微软雅黑"/>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91E4D379-697E-970D-2812-593C67DF09FF}"/>
              </a:ext>
            </a:extLst>
          </p:cNvPr>
          <p:cNvSpPr>
            <a:spLocks noGrp="1"/>
          </p:cNvSpPr>
          <p:nvPr>
            <p:ph idx="1"/>
          </p:nvPr>
        </p:nvSpPr>
        <p:spPr>
          <a:xfrm>
            <a:off x="838200" y="1229360"/>
            <a:ext cx="10515600" cy="5394960"/>
          </a:xfrm>
        </p:spPr>
        <p:txBody>
          <a:bodyPr>
            <a:normAutofit/>
          </a:bodyPr>
          <a:lstStyle>
            <a:lvl1pPr lvl="0">
              <a:defRPr sz="1800" baseline="0">
                <a:latin typeface="微软雅黑"/>
                <a:ea typeface="微软雅黑"/>
              </a:defRPr>
            </a:lvl1pPr>
            <a:lvl2pPr lvl="1">
              <a:defRPr sz="1800" baseline="0">
                <a:latin typeface="微软雅黑"/>
                <a:ea typeface="微软雅黑"/>
              </a:defRPr>
            </a:lvl2pPr>
            <a:lvl3pPr lvl="2">
              <a:defRPr sz="1800" baseline="0">
                <a:latin typeface="微软雅黑"/>
                <a:ea typeface="微软雅黑"/>
              </a:defRPr>
            </a:lvl3pPr>
            <a:lvl4pPr lvl="3">
              <a:defRPr sz="1800" baseline="0">
                <a:latin typeface="微软雅黑"/>
                <a:ea typeface="微软雅黑"/>
              </a:defRPr>
            </a:lvl4pPr>
            <a:lvl5pPr lvl="4">
              <a:defRPr sz="1800" baseline="0">
                <a:latin typeface="微软雅黑"/>
                <a:ea typeface="微软雅黑"/>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6638337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whit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65055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5" name="图片 4" descr="图标&#10;&#10;描述已自动生成"/>
          <p:cNvPicPr>
            <a:picLocks noChangeAspect="1"/>
          </p:cNvPicPr>
          <p:nvPr userDrawn="1"/>
        </p:nvPicPr>
        <p:blipFill rotWithShape="1">
          <a:blip r:embed="rId2">
            <a:alphaModFix amt="10000"/>
          </a:blip>
          <a:srcRect r="27251" b="20881"/>
          <a:stretch>
            <a:fillRect/>
          </a:stretch>
        </p:blipFill>
        <p:spPr>
          <a:xfrm>
            <a:off x="5277637" y="1091947"/>
            <a:ext cx="6914364" cy="5766053"/>
          </a:xfrm>
          <a:prstGeom prst="rect">
            <a:avLst/>
          </a:prstGeom>
        </p:spPr>
      </p:pic>
    </p:spTree>
    <p:extLst>
      <p:ext uri="{BB962C8B-B14F-4D97-AF65-F5344CB8AC3E}">
        <p14:creationId xmlns:p14="http://schemas.microsoft.com/office/powerpoint/2010/main" val="1277953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名片">
    <p:bg>
      <p:bgPr>
        <a:no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6" name="内容占位符 5"/>
          <p:cNvSpPr>
            <a:spLocks noGrp="1"/>
          </p:cNvSpPr>
          <p:nvPr>
            <p:ph idx="1"/>
            <p:custDataLst>
              <p:tags r:id="rId2"/>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21" name="Shape 121"/>
          <p:cNvSpPr/>
          <p:nvPr userDrawn="1"/>
        </p:nvSpPr>
        <p:spPr>
          <a:xfrm flipH="1">
            <a:off x="547370" y="506095"/>
            <a:ext cx="0" cy="360000"/>
          </a:xfrm>
          <a:prstGeom prst="line">
            <a:avLst/>
          </a:prstGeom>
          <a:noFill/>
          <a:ln w="63500" cap="flat">
            <a:solidFill>
              <a:srgbClr val="0099DF">
                <a:alpha val="80099"/>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Tree>
    <p:extLst>
      <p:ext uri="{BB962C8B-B14F-4D97-AF65-F5344CB8AC3E}">
        <p14:creationId xmlns:p14="http://schemas.microsoft.com/office/powerpoint/2010/main" val="246142008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graphic design&#10;&#10;Description automatically generated">
            <a:extLst>
              <a:ext uri="{FF2B5EF4-FFF2-40B4-BE49-F238E27FC236}">
                <a16:creationId xmlns:a16="http://schemas.microsoft.com/office/drawing/2014/main" id="{45419C14-E5D6-5CA3-227A-A87195012C14}"/>
              </a:ext>
            </a:extLst>
          </p:cNvPr>
          <p:cNvPicPr>
            <a:picLocks noChangeAspect="1"/>
          </p:cNvPicPr>
          <p:nvPr userDrawn="1"/>
        </p:nvPicPr>
        <p:blipFill>
          <a:blip r:embed="rId2"/>
          <a:stretch>
            <a:fillRect/>
          </a:stretch>
        </p:blipFill>
        <p:spPr>
          <a:xfrm>
            <a:off x="3809" y="0"/>
            <a:ext cx="12184381" cy="6858000"/>
          </a:xfrm>
          <a:prstGeom prst="rect">
            <a:avLst/>
          </a:prstGeom>
        </p:spPr>
      </p:pic>
    </p:spTree>
    <p:extLst>
      <p:ext uri="{BB962C8B-B14F-4D97-AF65-F5344CB8AC3E}">
        <p14:creationId xmlns:p14="http://schemas.microsoft.com/office/powerpoint/2010/main" val="2984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A4C8C59-7E73-C444-B318-3209F66353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2" name="Picture 1" descr="A picture containing screenshot, text, rectangle, design&#10;&#10;Description automatically generated">
            <a:extLst>
              <a:ext uri="{FF2B5EF4-FFF2-40B4-BE49-F238E27FC236}">
                <a16:creationId xmlns:a16="http://schemas.microsoft.com/office/drawing/2014/main" id="{64FD727C-8E7C-8F43-54BF-D3D1FDC4FE90}"/>
              </a:ext>
            </a:extLst>
          </p:cNvPr>
          <p:cNvPicPr>
            <a:picLocks noChangeAspect="1"/>
          </p:cNvPicPr>
          <p:nvPr userDrawn="1"/>
        </p:nvPicPr>
        <p:blipFill>
          <a:blip r:embed="rId4"/>
          <a:stretch>
            <a:fillRect/>
          </a:stretch>
        </p:blipFill>
        <p:spPr>
          <a:xfrm>
            <a:off x="3810" y="0"/>
            <a:ext cx="12188190" cy="6860144"/>
          </a:xfrm>
          <a:prstGeom prst="rect">
            <a:avLst/>
          </a:prstGeom>
        </p:spPr>
      </p:pic>
      <p:sp>
        <p:nvSpPr>
          <p:cNvPr id="3" name="Title 1">
            <a:extLst>
              <a:ext uri="{FF2B5EF4-FFF2-40B4-BE49-F238E27FC236}">
                <a16:creationId xmlns:a16="http://schemas.microsoft.com/office/drawing/2014/main" id="{4AB1C0D4-06D4-99C0-AD93-01D9ED5CA8C8}"/>
              </a:ext>
            </a:extLst>
          </p:cNvPr>
          <p:cNvSpPr>
            <a:spLocks noGrp="1"/>
          </p:cNvSpPr>
          <p:nvPr>
            <p:ph type="title"/>
          </p:nvPr>
        </p:nvSpPr>
        <p:spPr>
          <a:xfrm>
            <a:off x="99646" y="69575"/>
            <a:ext cx="10515600" cy="884078"/>
          </a:xfrm>
        </p:spPr>
        <p:txBody>
          <a:bodyP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77198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A4C8C59-7E73-C444-B318-3209F66353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7" name="Graphic 6">
            <a:extLst>
              <a:ext uri="{FF2B5EF4-FFF2-40B4-BE49-F238E27FC236}">
                <a16:creationId xmlns:a16="http://schemas.microsoft.com/office/drawing/2014/main" id="{BAFB29C0-08AA-9717-E338-422C7B802E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65296" y="154610"/>
            <a:ext cx="1444210" cy="897496"/>
          </a:xfrm>
          <a:prstGeom prst="rect">
            <a:avLst/>
          </a:prstGeom>
        </p:spPr>
      </p:pic>
    </p:spTree>
    <p:extLst>
      <p:ext uri="{BB962C8B-B14F-4D97-AF65-F5344CB8AC3E}">
        <p14:creationId xmlns:p14="http://schemas.microsoft.com/office/powerpoint/2010/main" val="4257797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EC30-1EC6-0B45-886D-C54A28927486}"/>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2915AA9-E6D5-EB42-856D-D7F76E3DB8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8C696-DB20-FE4E-BCA3-1E6D04DD70CE}"/>
              </a:ext>
            </a:extLst>
          </p:cNvPr>
          <p:cNvSpPr>
            <a:spLocks noGrp="1"/>
          </p:cNvSpPr>
          <p:nvPr>
            <p:ph type="dt" sz="half" idx="10"/>
          </p:nvPr>
        </p:nvSpPr>
        <p:spPr/>
        <p:txBody>
          <a:bodyPr/>
          <a:lstStyle/>
          <a:p>
            <a:fld id="{55B1F604-BC3A-7249-8689-657AF7B88D6C}" type="datetimeFigureOut">
              <a:rPr lang="en-US" smtClean="0"/>
              <a:pPr/>
              <a:t>9/19/23</a:t>
            </a:fld>
            <a:endParaRPr lang="en-US"/>
          </a:p>
        </p:txBody>
      </p:sp>
      <p:sp>
        <p:nvSpPr>
          <p:cNvPr id="5" name="Footer Placeholder 4">
            <a:extLst>
              <a:ext uri="{FF2B5EF4-FFF2-40B4-BE49-F238E27FC236}">
                <a16:creationId xmlns:a16="http://schemas.microsoft.com/office/drawing/2014/main" id="{1F9BA9E8-6E9D-2643-BAC0-4C3A0DBB6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8B959-CE0A-9349-967C-65E9C9F1643A}"/>
              </a:ext>
            </a:extLst>
          </p:cNvPr>
          <p:cNvSpPr>
            <a:spLocks noGrp="1"/>
          </p:cNvSpPr>
          <p:nvPr>
            <p:ph type="sldNum" sz="quarter" idx="12"/>
          </p:nvPr>
        </p:nvSpPr>
        <p:spPr/>
        <p:txBody>
          <a:bodyPr/>
          <a:lstStyle/>
          <a:p>
            <a:fld id="{B707C995-B61A-8247-B66E-3CF2EAADFEAA}" type="slidenum">
              <a:rPr lang="en-US" smtClean="0"/>
              <a:pPr/>
              <a:t>‹#›</a:t>
            </a:fld>
            <a:endParaRPr lang="en-US"/>
          </a:p>
        </p:txBody>
      </p:sp>
    </p:spTree>
    <p:extLst>
      <p:ext uri="{BB962C8B-B14F-4D97-AF65-F5344CB8AC3E}">
        <p14:creationId xmlns:p14="http://schemas.microsoft.com/office/powerpoint/2010/main" val="3985358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2ABB8-9D88-6C41-80C4-559374A521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BBA06-00D4-984C-9728-9FBA0B5CA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9369E2-743F-AE40-A501-4B413DA75D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27D002-7625-6C4D-A611-B3EF8178D10D}"/>
              </a:ext>
            </a:extLst>
          </p:cNvPr>
          <p:cNvSpPr>
            <a:spLocks noGrp="1"/>
          </p:cNvSpPr>
          <p:nvPr>
            <p:ph type="dt" sz="half" idx="10"/>
          </p:nvPr>
        </p:nvSpPr>
        <p:spPr/>
        <p:txBody>
          <a:bodyPr/>
          <a:lstStyle/>
          <a:p>
            <a:fld id="{55B1F604-BC3A-7249-8689-657AF7B88D6C}" type="datetimeFigureOut">
              <a:rPr lang="en-US" smtClean="0"/>
              <a:pPr/>
              <a:t>9/19/23</a:t>
            </a:fld>
            <a:endParaRPr lang="en-US"/>
          </a:p>
        </p:txBody>
      </p:sp>
      <p:sp>
        <p:nvSpPr>
          <p:cNvPr id="6" name="Footer Placeholder 5">
            <a:extLst>
              <a:ext uri="{FF2B5EF4-FFF2-40B4-BE49-F238E27FC236}">
                <a16:creationId xmlns:a16="http://schemas.microsoft.com/office/drawing/2014/main" id="{09A28119-6209-3A42-9367-80745DEF7E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14B60-64E5-D846-B4FA-C59A5F5F1069}"/>
              </a:ext>
            </a:extLst>
          </p:cNvPr>
          <p:cNvSpPr>
            <a:spLocks noGrp="1"/>
          </p:cNvSpPr>
          <p:nvPr>
            <p:ph type="sldNum" sz="quarter" idx="12"/>
          </p:nvPr>
        </p:nvSpPr>
        <p:spPr/>
        <p:txBody>
          <a:bodyPr/>
          <a:lstStyle/>
          <a:p>
            <a:fld id="{B707C995-B61A-8247-B66E-3CF2EAADFEAA}" type="slidenum">
              <a:rPr lang="en-US" smtClean="0"/>
              <a:pPr/>
              <a:t>‹#›</a:t>
            </a:fld>
            <a:endParaRPr lang="en-US"/>
          </a:p>
        </p:txBody>
      </p:sp>
    </p:spTree>
    <p:extLst>
      <p:ext uri="{BB962C8B-B14F-4D97-AF65-F5344CB8AC3E}">
        <p14:creationId xmlns:p14="http://schemas.microsoft.com/office/powerpoint/2010/main" val="416016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F89B-CAA8-184C-9E27-A0BB1C7A70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A8CDBD-425F-7A41-AD72-962CF27356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F23AAB-EA6F-564F-8EE2-D4C84F8349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38FEF2-00C2-4144-B776-C071AD79DE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B557D1-2C72-E841-BF8D-F83754B46F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9C822-3D0C-0041-8C68-A647AAA81692}"/>
              </a:ext>
            </a:extLst>
          </p:cNvPr>
          <p:cNvSpPr>
            <a:spLocks noGrp="1"/>
          </p:cNvSpPr>
          <p:nvPr>
            <p:ph type="dt" sz="half" idx="10"/>
          </p:nvPr>
        </p:nvSpPr>
        <p:spPr/>
        <p:txBody>
          <a:bodyPr/>
          <a:lstStyle/>
          <a:p>
            <a:fld id="{55B1F604-BC3A-7249-8689-657AF7B88D6C}" type="datetimeFigureOut">
              <a:rPr lang="en-US" smtClean="0"/>
              <a:pPr/>
              <a:t>9/19/23</a:t>
            </a:fld>
            <a:endParaRPr lang="en-US"/>
          </a:p>
        </p:txBody>
      </p:sp>
      <p:sp>
        <p:nvSpPr>
          <p:cNvPr id="8" name="Footer Placeholder 7">
            <a:extLst>
              <a:ext uri="{FF2B5EF4-FFF2-40B4-BE49-F238E27FC236}">
                <a16:creationId xmlns:a16="http://schemas.microsoft.com/office/drawing/2014/main" id="{AB117E9E-998E-C548-B640-68001DB4D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F30649-9254-4D43-A6A1-96BF95619BD7}"/>
              </a:ext>
            </a:extLst>
          </p:cNvPr>
          <p:cNvSpPr>
            <a:spLocks noGrp="1"/>
          </p:cNvSpPr>
          <p:nvPr>
            <p:ph type="sldNum" sz="quarter" idx="12"/>
          </p:nvPr>
        </p:nvSpPr>
        <p:spPr/>
        <p:txBody>
          <a:bodyPr/>
          <a:lstStyle/>
          <a:p>
            <a:fld id="{B707C995-B61A-8247-B66E-3CF2EAADFEAA}" type="slidenum">
              <a:rPr lang="en-US" smtClean="0"/>
              <a:pPr/>
              <a:t>‹#›</a:t>
            </a:fld>
            <a:endParaRPr lang="en-US"/>
          </a:p>
        </p:txBody>
      </p:sp>
    </p:spTree>
    <p:extLst>
      <p:ext uri="{BB962C8B-B14F-4D97-AF65-F5344CB8AC3E}">
        <p14:creationId xmlns:p14="http://schemas.microsoft.com/office/powerpoint/2010/main" val="398599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057D-5C2F-7F42-AE47-35F4172F7C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226243-985E-4A42-A8E6-775F0BC54F9A}"/>
              </a:ext>
            </a:extLst>
          </p:cNvPr>
          <p:cNvSpPr>
            <a:spLocks noGrp="1"/>
          </p:cNvSpPr>
          <p:nvPr>
            <p:ph type="dt" sz="half" idx="10"/>
          </p:nvPr>
        </p:nvSpPr>
        <p:spPr/>
        <p:txBody>
          <a:bodyPr/>
          <a:lstStyle/>
          <a:p>
            <a:fld id="{55B1F604-BC3A-7249-8689-657AF7B88D6C}" type="datetimeFigureOut">
              <a:rPr lang="en-US" smtClean="0"/>
              <a:pPr/>
              <a:t>9/19/23</a:t>
            </a:fld>
            <a:endParaRPr lang="en-US"/>
          </a:p>
        </p:txBody>
      </p:sp>
      <p:sp>
        <p:nvSpPr>
          <p:cNvPr id="4" name="Footer Placeholder 3">
            <a:extLst>
              <a:ext uri="{FF2B5EF4-FFF2-40B4-BE49-F238E27FC236}">
                <a16:creationId xmlns:a16="http://schemas.microsoft.com/office/drawing/2014/main" id="{AD5F59E0-176C-0645-BBB0-A001D77A7C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58BB6A-917E-7C4C-BF10-8C88D5FE25E0}"/>
              </a:ext>
            </a:extLst>
          </p:cNvPr>
          <p:cNvSpPr>
            <a:spLocks noGrp="1"/>
          </p:cNvSpPr>
          <p:nvPr>
            <p:ph type="sldNum" sz="quarter" idx="12"/>
          </p:nvPr>
        </p:nvSpPr>
        <p:spPr/>
        <p:txBody>
          <a:bodyPr/>
          <a:lstStyle/>
          <a:p>
            <a:fld id="{B707C995-B61A-8247-B66E-3CF2EAADFEAA}" type="slidenum">
              <a:rPr lang="en-US" smtClean="0"/>
              <a:pPr/>
              <a:t>‹#›</a:t>
            </a:fld>
            <a:endParaRPr lang="en-US"/>
          </a:p>
        </p:txBody>
      </p:sp>
    </p:spTree>
    <p:extLst>
      <p:ext uri="{BB962C8B-B14F-4D97-AF65-F5344CB8AC3E}">
        <p14:creationId xmlns:p14="http://schemas.microsoft.com/office/powerpoint/2010/main" val="2198055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3D1EE-4C18-D64D-AF72-D384686F4175}"/>
              </a:ext>
            </a:extLst>
          </p:cNvPr>
          <p:cNvSpPr>
            <a:spLocks noGrp="1"/>
          </p:cNvSpPr>
          <p:nvPr>
            <p:ph type="dt" sz="half" idx="10"/>
          </p:nvPr>
        </p:nvSpPr>
        <p:spPr/>
        <p:txBody>
          <a:bodyPr/>
          <a:lstStyle/>
          <a:p>
            <a:fld id="{55B1F604-BC3A-7249-8689-657AF7B88D6C}" type="datetimeFigureOut">
              <a:rPr lang="en-US" smtClean="0"/>
              <a:pPr/>
              <a:t>9/19/23</a:t>
            </a:fld>
            <a:endParaRPr lang="en-US"/>
          </a:p>
        </p:txBody>
      </p:sp>
      <p:sp>
        <p:nvSpPr>
          <p:cNvPr id="3" name="Footer Placeholder 2">
            <a:extLst>
              <a:ext uri="{FF2B5EF4-FFF2-40B4-BE49-F238E27FC236}">
                <a16:creationId xmlns:a16="http://schemas.microsoft.com/office/drawing/2014/main" id="{6924635D-A243-9C46-A344-A23C5578B0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54CF0D-459F-C340-99B0-DA3FEF855198}"/>
              </a:ext>
            </a:extLst>
          </p:cNvPr>
          <p:cNvSpPr>
            <a:spLocks noGrp="1"/>
          </p:cNvSpPr>
          <p:nvPr>
            <p:ph type="sldNum" sz="quarter" idx="12"/>
          </p:nvPr>
        </p:nvSpPr>
        <p:spPr/>
        <p:txBody>
          <a:bodyPr/>
          <a:lstStyle/>
          <a:p>
            <a:fld id="{B707C995-B61A-8247-B66E-3CF2EAADFEAA}" type="slidenum">
              <a:rPr lang="en-US" smtClean="0"/>
              <a:pPr/>
              <a:t>‹#›</a:t>
            </a:fld>
            <a:endParaRPr lang="en-US"/>
          </a:p>
        </p:txBody>
      </p:sp>
    </p:spTree>
    <p:extLst>
      <p:ext uri="{BB962C8B-B14F-4D97-AF65-F5344CB8AC3E}">
        <p14:creationId xmlns:p14="http://schemas.microsoft.com/office/powerpoint/2010/main" val="3244797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C480CF-C0EE-5943-BFB9-C1638E116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60343D-9B93-C141-A537-E7FE8084EC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69F46F0-409C-3E4E-BF8B-968079EE83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pPr/>
              <a:t>9/19/23</a:t>
            </a:fld>
            <a:endParaRPr lang="en-US"/>
          </a:p>
        </p:txBody>
      </p:sp>
      <p:sp>
        <p:nvSpPr>
          <p:cNvPr id="5" name="Footer Placeholder 4">
            <a:extLst>
              <a:ext uri="{FF2B5EF4-FFF2-40B4-BE49-F238E27FC236}">
                <a16:creationId xmlns:a16="http://schemas.microsoft.com/office/drawing/2014/main" id="{DCC961B1-7C55-0C45-8BAC-6372BEDFAC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3D276A-E708-6147-A1E3-375C693ED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pPr/>
              <a:t>‹#›</a:t>
            </a:fld>
            <a:endParaRPr lang="en-US"/>
          </a:p>
        </p:txBody>
      </p:sp>
    </p:spTree>
    <p:extLst>
      <p:ext uri="{BB962C8B-B14F-4D97-AF65-F5344CB8AC3E}">
        <p14:creationId xmlns:p14="http://schemas.microsoft.com/office/powerpoint/2010/main" val="20045358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gocrane/cran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gocrane.io/"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github.com/gocrane/cra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42D4B4-BF92-D14A-BF1C-9878B92A2A3D}"/>
              </a:ext>
            </a:extLst>
          </p:cNvPr>
          <p:cNvSpPr txBox="1">
            <a:spLocks/>
          </p:cNvSpPr>
          <p:nvPr/>
        </p:nvSpPr>
        <p:spPr>
          <a:xfrm>
            <a:off x="559904" y="4054248"/>
            <a:ext cx="10515600" cy="10979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err="1">
                <a:solidFill>
                  <a:schemeClr val="bg1"/>
                </a:solidFill>
                <a:latin typeface="Clarity City" pitchFamily="2" charset="77"/>
                <a:cs typeface="Arial" panose="020B0604020202020204" pitchFamily="34" charset="0"/>
              </a:rPr>
              <a:t>Qiming</a:t>
            </a:r>
            <a:r>
              <a:rPr lang="en-US" sz="2800" i="1" dirty="0">
                <a:solidFill>
                  <a:schemeClr val="bg1"/>
                </a:solidFill>
                <a:latin typeface="Clarity City" pitchFamily="2" charset="77"/>
                <a:cs typeface="Arial" panose="020B0604020202020204" pitchFamily="34" charset="0"/>
              </a:rPr>
              <a:t> Hu</a:t>
            </a:r>
          </a:p>
          <a:p>
            <a:r>
              <a:rPr lang="en-US" sz="2800" i="1" dirty="0">
                <a:solidFill>
                  <a:schemeClr val="bg1"/>
                </a:solidFill>
                <a:latin typeface="Clarity City" pitchFamily="2" charset="77"/>
                <a:cs typeface="Arial" panose="020B0604020202020204" pitchFamily="34" charset="0"/>
              </a:rPr>
              <a:t>Jesse Meng</a:t>
            </a:r>
          </a:p>
        </p:txBody>
      </p:sp>
      <p:sp>
        <p:nvSpPr>
          <p:cNvPr id="5" name="Title 1">
            <a:extLst>
              <a:ext uri="{FF2B5EF4-FFF2-40B4-BE49-F238E27FC236}">
                <a16:creationId xmlns:a16="http://schemas.microsoft.com/office/drawing/2014/main" id="{91E3EC15-5521-4C4D-8C50-80159D61BEC0}"/>
              </a:ext>
            </a:extLst>
          </p:cNvPr>
          <p:cNvSpPr txBox="1">
            <a:spLocks/>
          </p:cNvSpPr>
          <p:nvPr/>
        </p:nvSpPr>
        <p:spPr>
          <a:xfrm>
            <a:off x="559904" y="1970906"/>
            <a:ext cx="10515600" cy="132556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solidFill>
                  <a:schemeClr val="bg1"/>
                </a:solidFill>
                <a:latin typeface="Clarity City" pitchFamily="2" charset="77"/>
                <a:cs typeface="Arial" panose="020B0604020202020204" pitchFamily="34" charset="0"/>
              </a:rPr>
              <a:t>When FinOps Meets Cloud Native</a:t>
            </a:r>
          </a:p>
        </p:txBody>
      </p:sp>
      <p:sp>
        <p:nvSpPr>
          <p:cNvPr id="3" name="Title 1">
            <a:extLst>
              <a:ext uri="{FF2B5EF4-FFF2-40B4-BE49-F238E27FC236}">
                <a16:creationId xmlns:a16="http://schemas.microsoft.com/office/drawing/2014/main" id="{FEAB25EE-F634-A662-7823-6A940CDE2322}"/>
              </a:ext>
            </a:extLst>
          </p:cNvPr>
          <p:cNvSpPr txBox="1">
            <a:spLocks/>
          </p:cNvSpPr>
          <p:nvPr/>
        </p:nvSpPr>
        <p:spPr>
          <a:xfrm>
            <a:off x="559904" y="28987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latin typeface="Clarity City" pitchFamily="2" charset="77"/>
                <a:cs typeface="Arial" panose="020B0604020202020204" pitchFamily="34" charset="0"/>
              </a:rPr>
              <a:t>How We Reduce Cloud Costs with Cloud Native Scheduling Technologies</a:t>
            </a:r>
          </a:p>
        </p:txBody>
      </p:sp>
    </p:spTree>
    <p:extLst>
      <p:ext uri="{BB962C8B-B14F-4D97-AF65-F5344CB8AC3E}">
        <p14:creationId xmlns:p14="http://schemas.microsoft.com/office/powerpoint/2010/main" val="1052877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107004" y="150946"/>
            <a:ext cx="10515600" cy="782638"/>
          </a:xfrm>
        </p:spPr>
        <p:txBody>
          <a:bodyPr vert="horz" lIns="91440" tIns="45720" rIns="91440" bIns="45720" rtlCol="0" anchor="ctr">
            <a:normAutofit/>
          </a:bodyPr>
          <a:lstStyle/>
          <a:p>
            <a:r>
              <a:rPr lang="en-US" altLang="zh-CN" b="1" dirty="0"/>
              <a:t>Utilization Improvement</a:t>
            </a:r>
            <a:endParaRPr lang="zh-CN" altLang="en-US" b="1" dirty="0"/>
          </a:p>
        </p:txBody>
      </p:sp>
      <p:sp>
        <p:nvSpPr>
          <p:cNvPr id="3" name="内容占位符 2">
            <a:extLst>
              <a:ext uri="{FF2B5EF4-FFF2-40B4-BE49-F238E27FC236}">
                <a16:creationId xmlns:a16="http://schemas.microsoft.com/office/drawing/2014/main" id="{216F88A7-6A9B-6A23-C650-AC6156F454AE}"/>
              </a:ext>
            </a:extLst>
          </p:cNvPr>
          <p:cNvSpPr>
            <a:spLocks noGrp="1"/>
          </p:cNvSpPr>
          <p:nvPr>
            <p:ph idx="4294967295"/>
          </p:nvPr>
        </p:nvSpPr>
        <p:spPr>
          <a:xfrm>
            <a:off x="320040" y="1221550"/>
            <a:ext cx="4361688" cy="5395912"/>
          </a:xfrm>
        </p:spPr>
        <p:txBody>
          <a:bodyPr>
            <a:normAutofit fontScale="97500"/>
          </a:bodyPr>
          <a:lstStyle/>
          <a:p>
            <a:pPr marL="0" lvl="0" indent="0">
              <a:lnSpc>
                <a:spcPct val="120000"/>
              </a:lnSpc>
              <a:buNone/>
            </a:pPr>
            <a:r>
              <a:rPr lang="en-US" altLang="zh-CN" sz="1600" b="1" dirty="0">
                <a:solidFill>
                  <a:schemeClr val="accent1"/>
                </a:solidFill>
                <a:latin typeface="Helvetica" pitchFamily="2" charset="0"/>
                <a:ea typeface="Microsoft YaHei"/>
              </a:rPr>
              <a:t>Challenges</a:t>
            </a:r>
            <a:endParaRPr lang="en-US" altLang="en-US" sz="1600" b="1" dirty="0">
              <a:solidFill>
                <a:schemeClr val="accent1"/>
              </a:solidFill>
              <a:latin typeface="Helvetica" pitchFamily="2" charset="0"/>
              <a:ea typeface="Microsoft YaHei"/>
            </a:endParaRPr>
          </a:p>
          <a:p>
            <a:pPr marL="285721" lvl="0" indent="-285721"/>
            <a:r>
              <a:rPr lang="en-US" altLang="en-US" sz="1600" dirty="0">
                <a:latin typeface="Helvetica" pitchFamily="2" charset="0"/>
                <a:ea typeface="Microsoft YaHei"/>
              </a:rPr>
              <a:t>Kubernetes scheduling based on user-declared requests</a:t>
            </a:r>
          </a:p>
          <a:p>
            <a:pPr marL="285721" lvl="0" indent="-285721"/>
            <a:r>
              <a:rPr lang="en-US" altLang="en-US" sz="1600" dirty="0">
                <a:latin typeface="Helvetica" pitchFamily="2" charset="0"/>
                <a:ea typeface="Microsoft YaHei"/>
              </a:rPr>
              <a:t>Oversizing leads to waste</a:t>
            </a:r>
          </a:p>
          <a:p>
            <a:pPr marL="285721" lvl="0" indent="-285721"/>
            <a:r>
              <a:rPr lang="en-US" altLang="en-US" sz="1600" dirty="0">
                <a:latin typeface="Helvetica" pitchFamily="2" charset="0"/>
                <a:ea typeface="Microsoft YaHei"/>
              </a:rPr>
              <a:t>Scheduling unaware of actual load, causing node load imbalance</a:t>
            </a:r>
          </a:p>
        </p:txBody>
      </p:sp>
      <p:sp>
        <p:nvSpPr>
          <p:cNvPr id="4" name="内容占位符 2">
            <a:extLst>
              <a:ext uri="{FF2B5EF4-FFF2-40B4-BE49-F238E27FC236}">
                <a16:creationId xmlns:a16="http://schemas.microsoft.com/office/drawing/2014/main" id="{CAB4AEED-E715-3178-5A7C-CD4B3CE767E0}"/>
              </a:ext>
            </a:extLst>
          </p:cNvPr>
          <p:cNvSpPr txBox="1">
            <a:spLocks/>
          </p:cNvSpPr>
          <p:nvPr/>
        </p:nvSpPr>
        <p:spPr>
          <a:xfrm>
            <a:off x="4608576" y="1105218"/>
            <a:ext cx="7360920" cy="38508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altLang="zh-CN" sz="1600" b="1" dirty="0">
                <a:solidFill>
                  <a:schemeClr val="accent1"/>
                </a:solidFill>
                <a:latin typeface="Helvetica" pitchFamily="2" charset="0"/>
                <a:ea typeface="Microsoft YaHei"/>
              </a:rPr>
              <a:t>Technical Solutions</a:t>
            </a:r>
          </a:p>
          <a:p>
            <a:r>
              <a:rPr lang="en-US" altLang="zh-CN" sz="1600" dirty="0">
                <a:solidFill>
                  <a:srgbClr val="000000"/>
                </a:solidFill>
                <a:latin typeface="Helvetica" pitchFamily="2" charset="0"/>
                <a:ea typeface="Microsoft YaHei"/>
              </a:rPr>
              <a:t>Predict resource requests using historical metrics; build resource portraits</a:t>
            </a:r>
          </a:p>
          <a:p>
            <a:pPr lvl="1"/>
            <a:r>
              <a:rPr lang="en-US" altLang="zh-CN" sz="1600" dirty="0">
                <a:solidFill>
                  <a:srgbClr val="000000"/>
                </a:solidFill>
                <a:latin typeface="Helvetica" pitchFamily="2" charset="0"/>
                <a:ea typeface="Microsoft YaHei"/>
              </a:rPr>
              <a:t>Multiple algorithms: DSP, Moving Window, Transformer</a:t>
            </a:r>
          </a:p>
          <a:p>
            <a:pPr lvl="1"/>
            <a:r>
              <a:rPr lang="en-US" altLang="zh-CN" sz="1600" dirty="0">
                <a:solidFill>
                  <a:srgbClr val="000000"/>
                </a:solidFill>
                <a:latin typeface="Helvetica" pitchFamily="2" charset="0"/>
                <a:ea typeface="Microsoft YaHei"/>
              </a:rPr>
              <a:t>Multiple dimensions: Resources &amp; Business Metrics</a:t>
            </a:r>
          </a:p>
          <a:p>
            <a:r>
              <a:rPr lang="en-US" altLang="zh-CN" sz="1600" dirty="0">
                <a:solidFill>
                  <a:srgbClr val="000000"/>
                </a:solidFill>
                <a:latin typeface="Helvetica" pitchFamily="2" charset="0"/>
                <a:ea typeface="Microsoft YaHei"/>
              </a:rPr>
              <a:t>Workload Resource Recommendation</a:t>
            </a:r>
          </a:p>
          <a:p>
            <a:pPr lvl="1"/>
            <a:r>
              <a:rPr lang="en-US" altLang="zh-CN" sz="1600" dirty="0">
                <a:solidFill>
                  <a:srgbClr val="000000"/>
                </a:solidFill>
                <a:latin typeface="Helvetica" pitchFamily="2" charset="0"/>
                <a:ea typeface="Microsoft YaHei"/>
              </a:rPr>
              <a:t>Request/Replicas/HPA</a:t>
            </a:r>
          </a:p>
          <a:p>
            <a:r>
              <a:rPr lang="en-US" altLang="zh-CN" sz="1600" dirty="0">
                <a:solidFill>
                  <a:srgbClr val="000000"/>
                </a:solidFill>
                <a:latin typeface="Helvetica" pitchFamily="2" charset="0"/>
                <a:ea typeface="Microsoft YaHei"/>
              </a:rPr>
              <a:t>Load-aware Scheduling/De-scheduling</a:t>
            </a:r>
          </a:p>
          <a:p>
            <a:pPr lvl="1"/>
            <a:r>
              <a:rPr lang="en-US" altLang="zh-CN" sz="1600" dirty="0">
                <a:solidFill>
                  <a:srgbClr val="000000"/>
                </a:solidFill>
                <a:latin typeface="Helvetica" pitchFamily="2" charset="0"/>
                <a:ea typeface="Microsoft YaHei"/>
              </a:rPr>
              <a:t>Introduce scheduling and de-scheduling thresholds</a:t>
            </a:r>
          </a:p>
          <a:p>
            <a:pPr lvl="1"/>
            <a:r>
              <a:rPr lang="en-US" altLang="zh-CN" sz="1600" dirty="0">
                <a:solidFill>
                  <a:srgbClr val="000000"/>
                </a:solidFill>
                <a:latin typeface="Helvetica" pitchFamily="2" charset="0"/>
                <a:ea typeface="Microsoft YaHei"/>
              </a:rPr>
              <a:t>Schedule pods when actual load is below scheduling threshold</a:t>
            </a:r>
          </a:p>
          <a:p>
            <a:pPr lvl="1"/>
            <a:r>
              <a:rPr lang="en-US" altLang="zh-CN" sz="1600" dirty="0">
                <a:solidFill>
                  <a:srgbClr val="000000"/>
                </a:solidFill>
                <a:latin typeface="Helvetica" pitchFamily="2" charset="0"/>
                <a:ea typeface="Microsoft YaHei"/>
              </a:rPr>
              <a:t>Evict pods when de-scheduling threshold is reached</a:t>
            </a:r>
            <a:endParaRPr lang="en-US" altLang="en-US" sz="1600" dirty="0">
              <a:latin typeface="Helvetica" pitchFamily="2" charset="0"/>
              <a:ea typeface="Microsoft YaHei"/>
            </a:endParaRPr>
          </a:p>
        </p:txBody>
      </p:sp>
      <p:sp>
        <p:nvSpPr>
          <p:cNvPr id="5" name="文本框 4">
            <a:extLst>
              <a:ext uri="{FF2B5EF4-FFF2-40B4-BE49-F238E27FC236}">
                <a16:creationId xmlns:a16="http://schemas.microsoft.com/office/drawing/2014/main" id="{58558012-55AD-9E6D-D9CA-A860DDBAF636}"/>
              </a:ext>
            </a:extLst>
          </p:cNvPr>
          <p:cNvSpPr txBox="1"/>
          <p:nvPr/>
        </p:nvSpPr>
        <p:spPr>
          <a:xfrm>
            <a:off x="4608576" y="4802159"/>
            <a:ext cx="7281672" cy="307777"/>
          </a:xfrm>
          <a:prstGeom prst="rect">
            <a:avLst/>
          </a:prstGeom>
          <a:noFill/>
        </p:spPr>
        <p:txBody>
          <a:bodyPr wrap="square">
            <a:spAutoFit/>
          </a:bodyPr>
          <a:lstStyle/>
          <a:p>
            <a:pPr marL="0" lvl="1"/>
            <a:r>
              <a:rPr lang="en-US" altLang="zh-CN" sz="1400" dirty="0">
                <a:latin typeface="Microsoft YaHei" panose="020B0503020204020204" pitchFamily="34" charset="-122"/>
                <a:ea typeface="Microsoft YaHei" panose="020B0503020204020204" pitchFamily="34" charset="-122"/>
              </a:rPr>
              <a:t>Result: online cluster </a:t>
            </a:r>
            <a:r>
              <a:rPr lang="en-US" altLang="zh-CN" sz="1400" b="1" dirty="0">
                <a:latin typeface="Microsoft YaHei" panose="020B0503020204020204" pitchFamily="34" charset="-122"/>
                <a:ea typeface="Microsoft YaHei" panose="020B0503020204020204" pitchFamily="34" charset="-122"/>
              </a:rPr>
              <a:t>CPU utilization 48%</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node load </a:t>
            </a:r>
            <a:r>
              <a:rPr lang="en-HK" altLang="zh-CN" sz="1400" b="1" dirty="0">
                <a:latin typeface="Microsoft YaHei" panose="020B0503020204020204" pitchFamily="34" charset="-122"/>
                <a:ea typeface="Microsoft YaHei" panose="020B0503020204020204" pitchFamily="34" charset="-122"/>
              </a:rPr>
              <a:t>variance is lower than 10%</a:t>
            </a:r>
            <a:r>
              <a:rPr lang="en-US" altLang="zh-CN" sz="1400" b="1" dirty="0">
                <a:latin typeface="Microsoft YaHei" panose="020B0503020204020204" pitchFamily="34" charset="-122"/>
                <a:ea typeface="Microsoft YaHei" panose="020B0503020204020204" pitchFamily="34" charset="-122"/>
              </a:rPr>
              <a:t> </a:t>
            </a:r>
          </a:p>
        </p:txBody>
      </p:sp>
      <p:pic>
        <p:nvPicPr>
          <p:cNvPr id="2053" name="图片 2052">
            <a:extLst>
              <a:ext uri="{FF2B5EF4-FFF2-40B4-BE49-F238E27FC236}">
                <a16:creationId xmlns:a16="http://schemas.microsoft.com/office/drawing/2014/main" id="{D8751859-8457-CCE3-65F6-45591D47BAA7}"/>
              </a:ext>
            </a:extLst>
          </p:cNvPr>
          <p:cNvPicPr>
            <a:picLocks noChangeAspect="1"/>
          </p:cNvPicPr>
          <p:nvPr/>
        </p:nvPicPr>
        <p:blipFill>
          <a:blip r:embed="rId3"/>
          <a:stretch>
            <a:fillRect/>
          </a:stretch>
        </p:blipFill>
        <p:spPr>
          <a:xfrm>
            <a:off x="789011" y="3550885"/>
            <a:ext cx="3170146" cy="2847121"/>
          </a:xfrm>
          <a:prstGeom prst="rect">
            <a:avLst/>
          </a:prstGeom>
        </p:spPr>
      </p:pic>
    </p:spTree>
    <p:extLst>
      <p:ext uri="{BB962C8B-B14F-4D97-AF65-F5344CB8AC3E}">
        <p14:creationId xmlns:p14="http://schemas.microsoft.com/office/powerpoint/2010/main" val="179315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341" y="130583"/>
            <a:ext cx="10515600" cy="782638"/>
          </a:xfrm>
          <a:prstGeom prst="rect">
            <a:avLst/>
          </a:prstGeom>
        </p:spPr>
        <p:txBody>
          <a:bodyPr vert="horz" lIns="91440" tIns="45720" rIns="91440" bIns="45720" rtlCol="0" anchor="ctr">
            <a:normAutofit/>
          </a:bodyPr>
          <a:lstStyle>
            <a:lvl1pPr lvl="0" algn="l" defTabSz="914400">
              <a:lnSpc>
                <a:spcPct val="90000"/>
              </a:lnSpc>
              <a:spcBef>
                <a:spcPct val="0"/>
              </a:spcBef>
              <a:buNone/>
              <a:defRPr sz="3200" b="1" i="0" kern="1200" baseline="0">
                <a:solidFill>
                  <a:schemeClr val="tx1"/>
                </a:solidFill>
                <a:latin typeface="微软雅黑"/>
                <a:ea typeface="微软雅黑"/>
              </a:defRPr>
            </a:lvl1pPr>
          </a:lstStyle>
          <a:p>
            <a:r>
              <a:rPr lang="en-HK" altLang="zh-CN" sz="3600" dirty="0">
                <a:solidFill>
                  <a:schemeClr val="bg1"/>
                </a:solidFill>
                <a:latin typeface="+mj-lt"/>
                <a:ea typeface="+mj-ea"/>
              </a:rPr>
              <a:t>Differentiated SLA Colocation</a:t>
            </a:r>
            <a:endParaRPr sz="3600" dirty="0">
              <a:solidFill>
                <a:schemeClr val="bg1"/>
              </a:solidFill>
              <a:latin typeface="+mj-lt"/>
              <a:ea typeface="+mj-ea"/>
            </a:endParaRPr>
          </a:p>
        </p:txBody>
      </p:sp>
      <p:sp>
        <p:nvSpPr>
          <p:cNvPr id="4" name="内容占位符 2">
            <a:extLst>
              <a:ext uri="{FF2B5EF4-FFF2-40B4-BE49-F238E27FC236}">
                <a16:creationId xmlns:a16="http://schemas.microsoft.com/office/drawing/2014/main" id="{25BD13BB-3170-8865-F7BE-EF4E5CDB3518}"/>
              </a:ext>
            </a:extLst>
          </p:cNvPr>
          <p:cNvSpPr txBox="1">
            <a:spLocks/>
          </p:cNvSpPr>
          <p:nvPr/>
        </p:nvSpPr>
        <p:spPr>
          <a:xfrm>
            <a:off x="243840" y="1147764"/>
            <a:ext cx="5477256" cy="1550194"/>
          </a:xfrm>
          <a:prstGeom prst="rect">
            <a:avLst/>
          </a:prstGeom>
        </p:spPr>
        <p:txBody>
          <a:bodyPr vert="horz" lIns="91440" tIns="45720" rIns="91440" bIns="45720" rtlCol="0">
            <a:normAutofit/>
          </a:bodyPr>
          <a:lstStyle>
            <a:lvl1pPr marL="228600" lvl="0" indent="-228600" algn="l" defTabSz="914400" rtl="0" eaLnBrk="1" latinLnBrk="0" hangingPunct="1">
              <a:lnSpc>
                <a:spcPct val="90000"/>
              </a:lnSpc>
              <a:spcBef>
                <a:spcPts val="1000"/>
              </a:spcBef>
              <a:buFont typeface="Arial" charset="0"/>
              <a:buChar char="•"/>
              <a:defRPr sz="1800" kern="1200" baseline="0">
                <a:solidFill>
                  <a:schemeClr val="tx1"/>
                </a:solidFill>
                <a:latin typeface="微软雅黑"/>
                <a:ea typeface="微软雅黑"/>
                <a:cs typeface="+mn-cs"/>
              </a:defRPr>
            </a:lvl1pPr>
            <a:lvl2pPr marL="685800" lvl="1" indent="-228600" algn="l" defTabSz="914400" rtl="0" eaLnBrk="1" latinLnBrk="0" hangingPunct="1">
              <a:lnSpc>
                <a:spcPct val="90000"/>
              </a:lnSpc>
              <a:spcBef>
                <a:spcPts val="500"/>
              </a:spcBef>
              <a:buFont typeface="Arial" charset="0"/>
              <a:buChar char="•"/>
              <a:defRPr sz="1800" kern="1200" baseline="0">
                <a:solidFill>
                  <a:schemeClr val="tx1"/>
                </a:solidFill>
                <a:latin typeface="微软雅黑"/>
                <a:ea typeface="微软雅黑"/>
                <a:cs typeface="+mn-cs"/>
              </a:defRPr>
            </a:lvl2pPr>
            <a:lvl3pPr marL="1143000" lvl="2" indent="-228600" algn="l" defTabSz="914400" rtl="0" eaLnBrk="1" latinLnBrk="0" hangingPunct="1">
              <a:lnSpc>
                <a:spcPct val="90000"/>
              </a:lnSpc>
              <a:spcBef>
                <a:spcPts val="500"/>
              </a:spcBef>
              <a:buFont typeface="Arial" charset="0"/>
              <a:buChar char="•"/>
              <a:defRPr sz="1800" kern="1200" baseline="0">
                <a:solidFill>
                  <a:schemeClr val="tx1"/>
                </a:solidFill>
                <a:latin typeface="微软雅黑"/>
                <a:ea typeface="微软雅黑"/>
                <a:cs typeface="+mn-cs"/>
              </a:defRPr>
            </a:lvl3pPr>
            <a:lvl4pPr marL="1600200" lvl="3" indent="-228600" algn="l" defTabSz="914400" rtl="0" eaLnBrk="1" latinLnBrk="0" hangingPunct="1">
              <a:lnSpc>
                <a:spcPct val="90000"/>
              </a:lnSpc>
              <a:spcBef>
                <a:spcPts val="500"/>
              </a:spcBef>
              <a:buFont typeface="Arial" charset="0"/>
              <a:buChar char="•"/>
              <a:defRPr sz="1800" kern="1200" baseline="0">
                <a:solidFill>
                  <a:schemeClr val="tx1"/>
                </a:solidFill>
                <a:latin typeface="微软雅黑"/>
                <a:ea typeface="微软雅黑"/>
                <a:cs typeface="+mn-cs"/>
              </a:defRPr>
            </a:lvl4pPr>
            <a:lvl5pPr marL="2057400" lvl="4" indent="-228600" algn="l" defTabSz="914400" rtl="0" eaLnBrk="1" latinLnBrk="0" hangingPunct="1">
              <a:lnSpc>
                <a:spcPct val="90000"/>
              </a:lnSpc>
              <a:spcBef>
                <a:spcPts val="500"/>
              </a:spcBef>
              <a:buFont typeface="Arial" charset="0"/>
              <a:buChar char="•"/>
              <a:defRPr sz="1800" kern="1200" baseline="0">
                <a:solidFill>
                  <a:schemeClr val="tx1"/>
                </a:solidFill>
                <a:latin typeface="微软雅黑"/>
                <a:ea typeface="微软雅黑"/>
                <a:cs typeface="+mn-cs"/>
              </a:defRPr>
            </a:lvl5pPr>
            <a:lvl6pPr marL="2514600" lvl="5" indent="-228600" algn="l" defTabSz="914400" rtl="0" eaLnBrk="1" latinLnBrk="0" hangingPunct="1">
              <a:lnSpc>
                <a:spcPct val="90000"/>
              </a:lnSpc>
              <a:spcBef>
                <a:spcPts val="500"/>
              </a:spcBef>
              <a:buFont typeface="Arial" charset="0"/>
              <a:buChar char="•"/>
              <a:defRPr sz="1800" kern="1200">
                <a:solidFill>
                  <a:schemeClr val="tx1"/>
                </a:solidFill>
                <a:latin typeface="等线"/>
                <a:ea typeface="等线"/>
                <a:cs typeface="+mn-cs"/>
              </a:defRPr>
            </a:lvl6pPr>
            <a:lvl7pPr marL="2971800" lvl="6" indent="-228600" algn="l" defTabSz="914400" rtl="0" eaLnBrk="1" latinLnBrk="0" hangingPunct="1">
              <a:lnSpc>
                <a:spcPct val="90000"/>
              </a:lnSpc>
              <a:spcBef>
                <a:spcPts val="500"/>
              </a:spcBef>
              <a:buFont typeface="Arial" charset="0"/>
              <a:buChar char="•"/>
              <a:defRPr sz="1800" kern="1200">
                <a:solidFill>
                  <a:schemeClr val="tx1"/>
                </a:solidFill>
                <a:latin typeface="等线"/>
                <a:ea typeface="等线"/>
                <a:cs typeface="+mn-cs"/>
              </a:defRPr>
            </a:lvl7pPr>
            <a:lvl8pPr marL="3429000" lvl="7" indent="-228600" algn="l" defTabSz="914400" rtl="0" eaLnBrk="1" latinLnBrk="0" hangingPunct="1">
              <a:lnSpc>
                <a:spcPct val="90000"/>
              </a:lnSpc>
              <a:spcBef>
                <a:spcPts val="500"/>
              </a:spcBef>
              <a:buFont typeface="Arial" charset="0"/>
              <a:buChar char="•"/>
              <a:defRPr sz="1800" kern="1200">
                <a:solidFill>
                  <a:schemeClr val="tx1"/>
                </a:solidFill>
                <a:latin typeface="等线"/>
                <a:ea typeface="等线"/>
                <a:cs typeface="+mn-cs"/>
              </a:defRPr>
            </a:lvl8pPr>
            <a:lvl9pPr marL="3886200" lvl="8" indent="-228600" algn="l" defTabSz="914400" rtl="0" eaLnBrk="1" latinLnBrk="0" hangingPunct="1">
              <a:lnSpc>
                <a:spcPct val="90000"/>
              </a:lnSpc>
              <a:spcBef>
                <a:spcPts val="500"/>
              </a:spcBef>
              <a:buFont typeface="Arial" charset="0"/>
              <a:buChar char="•"/>
              <a:defRPr sz="1800" kern="1200">
                <a:solidFill>
                  <a:schemeClr val="tx1"/>
                </a:solidFill>
                <a:latin typeface="等线"/>
                <a:ea typeface="等线"/>
                <a:cs typeface="+mn-cs"/>
              </a:defRPr>
            </a:lvl9pPr>
          </a:lstStyle>
          <a:p>
            <a:pPr marL="0" indent="0">
              <a:buFont typeface="Arial" charset="0"/>
              <a:buNone/>
            </a:pPr>
            <a:r>
              <a:rPr lang="en-HK" altLang="zh-CN" sz="1400" b="1" dirty="0">
                <a:solidFill>
                  <a:schemeClr val="accent1"/>
                </a:solidFill>
                <a:latin typeface="Helvetica" pitchFamily="2" charset="0"/>
                <a:ea typeface="Microsoft YaHei"/>
              </a:rPr>
              <a:t>Challenges</a:t>
            </a:r>
          </a:p>
          <a:p>
            <a:r>
              <a:rPr lang="en-HK" altLang="zh-CN" sz="1400" dirty="0">
                <a:latin typeface="Helvetica" pitchFamily="2" charset="0"/>
              </a:rPr>
              <a:t>Launch batch jobs to consume off-peak hour idle resources</a:t>
            </a:r>
          </a:p>
          <a:p>
            <a:r>
              <a:rPr lang="en-HK" altLang="zh-CN" sz="1400" dirty="0">
                <a:latin typeface="Helvetica" pitchFamily="2" charset="0"/>
              </a:rPr>
              <a:t>Introduce low SLA workloads for higher resource contention</a:t>
            </a:r>
          </a:p>
          <a:p>
            <a:pPr marL="0" indent="0">
              <a:buFont typeface="Arial" charset="0"/>
              <a:buNone/>
            </a:pPr>
            <a:endParaRPr lang="zh-CN" altLang="en-US" sz="1400" dirty="0">
              <a:latin typeface="Helvetica" pitchFamily="2" charset="0"/>
            </a:endParaRPr>
          </a:p>
        </p:txBody>
      </p:sp>
      <p:sp>
        <p:nvSpPr>
          <p:cNvPr id="5" name="内容占位符 2">
            <a:extLst>
              <a:ext uri="{FF2B5EF4-FFF2-40B4-BE49-F238E27FC236}">
                <a16:creationId xmlns:a16="http://schemas.microsoft.com/office/drawing/2014/main" id="{73525B6F-D9E6-3E8F-2C80-53603501B3AA}"/>
              </a:ext>
            </a:extLst>
          </p:cNvPr>
          <p:cNvSpPr txBox="1">
            <a:spLocks/>
          </p:cNvSpPr>
          <p:nvPr/>
        </p:nvSpPr>
        <p:spPr>
          <a:xfrm>
            <a:off x="5964936" y="1077852"/>
            <a:ext cx="5477256" cy="1714309"/>
          </a:xfrm>
          <a:prstGeom prst="rect">
            <a:avLst/>
          </a:prstGeom>
        </p:spPr>
        <p:txBody>
          <a:bodyPr vert="horz" lIns="91440" tIns="45720" rIns="91440" bIns="45720" rtlCol="0">
            <a:noAutofit/>
          </a:bodyPr>
          <a:lstStyle>
            <a:lvl1pPr marL="228600" lvl="0" indent="-228600" algn="l" defTabSz="914400" rtl="0" eaLnBrk="1" latinLnBrk="0" hangingPunct="1">
              <a:lnSpc>
                <a:spcPct val="90000"/>
              </a:lnSpc>
              <a:spcBef>
                <a:spcPts val="1000"/>
              </a:spcBef>
              <a:buFont typeface="Arial" charset="0"/>
              <a:buChar char="•"/>
              <a:defRPr sz="1800" kern="1200" baseline="0">
                <a:solidFill>
                  <a:schemeClr val="tx1"/>
                </a:solidFill>
                <a:latin typeface="微软雅黑"/>
                <a:ea typeface="微软雅黑"/>
                <a:cs typeface="+mn-cs"/>
              </a:defRPr>
            </a:lvl1pPr>
            <a:lvl2pPr marL="685800" lvl="1" indent="-228600" algn="l" defTabSz="914400" rtl="0" eaLnBrk="1" latinLnBrk="0" hangingPunct="1">
              <a:lnSpc>
                <a:spcPct val="90000"/>
              </a:lnSpc>
              <a:spcBef>
                <a:spcPts val="500"/>
              </a:spcBef>
              <a:buFont typeface="Arial" charset="0"/>
              <a:buChar char="•"/>
              <a:defRPr sz="1800" kern="1200" baseline="0">
                <a:solidFill>
                  <a:schemeClr val="tx1"/>
                </a:solidFill>
                <a:latin typeface="微软雅黑"/>
                <a:ea typeface="微软雅黑"/>
                <a:cs typeface="+mn-cs"/>
              </a:defRPr>
            </a:lvl2pPr>
            <a:lvl3pPr marL="1143000" lvl="2" indent="-228600" algn="l" defTabSz="914400" rtl="0" eaLnBrk="1" latinLnBrk="0" hangingPunct="1">
              <a:lnSpc>
                <a:spcPct val="90000"/>
              </a:lnSpc>
              <a:spcBef>
                <a:spcPts val="500"/>
              </a:spcBef>
              <a:buFont typeface="Arial" charset="0"/>
              <a:buChar char="•"/>
              <a:defRPr sz="1800" kern="1200" baseline="0">
                <a:solidFill>
                  <a:schemeClr val="tx1"/>
                </a:solidFill>
                <a:latin typeface="微软雅黑"/>
                <a:ea typeface="微软雅黑"/>
                <a:cs typeface="+mn-cs"/>
              </a:defRPr>
            </a:lvl3pPr>
            <a:lvl4pPr marL="1600200" lvl="3" indent="-228600" algn="l" defTabSz="914400" rtl="0" eaLnBrk="1" latinLnBrk="0" hangingPunct="1">
              <a:lnSpc>
                <a:spcPct val="90000"/>
              </a:lnSpc>
              <a:spcBef>
                <a:spcPts val="500"/>
              </a:spcBef>
              <a:buFont typeface="Arial" charset="0"/>
              <a:buChar char="•"/>
              <a:defRPr sz="1800" kern="1200" baseline="0">
                <a:solidFill>
                  <a:schemeClr val="tx1"/>
                </a:solidFill>
                <a:latin typeface="微软雅黑"/>
                <a:ea typeface="微软雅黑"/>
                <a:cs typeface="+mn-cs"/>
              </a:defRPr>
            </a:lvl4pPr>
            <a:lvl5pPr marL="2057400" lvl="4" indent="-228600" algn="l" defTabSz="914400" rtl="0" eaLnBrk="1" latinLnBrk="0" hangingPunct="1">
              <a:lnSpc>
                <a:spcPct val="90000"/>
              </a:lnSpc>
              <a:spcBef>
                <a:spcPts val="500"/>
              </a:spcBef>
              <a:buFont typeface="Arial" charset="0"/>
              <a:buChar char="•"/>
              <a:defRPr sz="1800" kern="1200" baseline="0">
                <a:solidFill>
                  <a:schemeClr val="tx1"/>
                </a:solidFill>
                <a:latin typeface="微软雅黑"/>
                <a:ea typeface="微软雅黑"/>
                <a:cs typeface="+mn-cs"/>
              </a:defRPr>
            </a:lvl5pPr>
            <a:lvl6pPr marL="2514600" lvl="5" indent="-228600" algn="l" defTabSz="914400" rtl="0" eaLnBrk="1" latinLnBrk="0" hangingPunct="1">
              <a:lnSpc>
                <a:spcPct val="90000"/>
              </a:lnSpc>
              <a:spcBef>
                <a:spcPts val="500"/>
              </a:spcBef>
              <a:buFont typeface="Arial" charset="0"/>
              <a:buChar char="•"/>
              <a:defRPr sz="1800" kern="1200">
                <a:solidFill>
                  <a:schemeClr val="tx1"/>
                </a:solidFill>
                <a:latin typeface="等线"/>
                <a:ea typeface="等线"/>
                <a:cs typeface="+mn-cs"/>
              </a:defRPr>
            </a:lvl6pPr>
            <a:lvl7pPr marL="2971800" lvl="6" indent="-228600" algn="l" defTabSz="914400" rtl="0" eaLnBrk="1" latinLnBrk="0" hangingPunct="1">
              <a:lnSpc>
                <a:spcPct val="90000"/>
              </a:lnSpc>
              <a:spcBef>
                <a:spcPts val="500"/>
              </a:spcBef>
              <a:buFont typeface="Arial" charset="0"/>
              <a:buChar char="•"/>
              <a:defRPr sz="1800" kern="1200">
                <a:solidFill>
                  <a:schemeClr val="tx1"/>
                </a:solidFill>
                <a:latin typeface="等线"/>
                <a:ea typeface="等线"/>
                <a:cs typeface="+mn-cs"/>
              </a:defRPr>
            </a:lvl7pPr>
            <a:lvl8pPr marL="3429000" lvl="7" indent="-228600" algn="l" defTabSz="914400" rtl="0" eaLnBrk="1" latinLnBrk="0" hangingPunct="1">
              <a:lnSpc>
                <a:spcPct val="90000"/>
              </a:lnSpc>
              <a:spcBef>
                <a:spcPts val="500"/>
              </a:spcBef>
              <a:buFont typeface="Arial" charset="0"/>
              <a:buChar char="•"/>
              <a:defRPr sz="1800" kern="1200">
                <a:solidFill>
                  <a:schemeClr val="tx1"/>
                </a:solidFill>
                <a:latin typeface="等线"/>
                <a:ea typeface="等线"/>
                <a:cs typeface="+mn-cs"/>
              </a:defRPr>
            </a:lvl8pPr>
            <a:lvl9pPr marL="3886200" lvl="8" indent="-228600" algn="l" defTabSz="914400" rtl="0" eaLnBrk="1" latinLnBrk="0" hangingPunct="1">
              <a:lnSpc>
                <a:spcPct val="90000"/>
              </a:lnSpc>
              <a:spcBef>
                <a:spcPts val="500"/>
              </a:spcBef>
              <a:buFont typeface="Arial" charset="0"/>
              <a:buChar char="•"/>
              <a:defRPr sz="1800" kern="1200">
                <a:solidFill>
                  <a:schemeClr val="tx1"/>
                </a:solidFill>
                <a:latin typeface="等线"/>
                <a:ea typeface="等线"/>
                <a:cs typeface="+mn-cs"/>
              </a:defRPr>
            </a:lvl9pPr>
          </a:lstStyle>
          <a:p>
            <a:pPr marL="0" indent="0">
              <a:buNone/>
            </a:pPr>
            <a:r>
              <a:rPr lang="en-HK" altLang="zh-CN" sz="1400" b="1" dirty="0">
                <a:solidFill>
                  <a:schemeClr val="accent1"/>
                </a:solidFill>
                <a:latin typeface="Helvetica" pitchFamily="2" charset="0"/>
                <a:ea typeface="Microsoft YaHei"/>
              </a:rPr>
              <a:t>Technical solutions</a:t>
            </a:r>
          </a:p>
          <a:p>
            <a:r>
              <a:rPr lang="en-HK" altLang="zh-CN" sz="1400" dirty="0">
                <a:latin typeface="Helvetica" pitchFamily="2" charset="0"/>
              </a:rPr>
              <a:t>Reclaim idle resources </a:t>
            </a:r>
          </a:p>
          <a:p>
            <a:r>
              <a:rPr lang="en-HK" altLang="zh-CN" sz="1400" dirty="0">
                <a:latin typeface="Helvetica" pitchFamily="2" charset="0"/>
              </a:rPr>
              <a:t>Enable Cloud Native </a:t>
            </a:r>
            <a:r>
              <a:rPr lang="en-HK" altLang="zh-CN" sz="1400" dirty="0" err="1">
                <a:latin typeface="Helvetica" pitchFamily="2" charset="0"/>
              </a:rPr>
              <a:t>FaaS</a:t>
            </a:r>
            <a:r>
              <a:rPr lang="en-HK" altLang="zh-CN" sz="1400" dirty="0">
                <a:latin typeface="Helvetica" pitchFamily="2" charset="0"/>
              </a:rPr>
              <a:t> platform</a:t>
            </a:r>
          </a:p>
          <a:p>
            <a:r>
              <a:rPr lang="en-HK" altLang="zh-CN" sz="1400" dirty="0">
                <a:latin typeface="Helvetica" pitchFamily="2" charset="0"/>
              </a:rPr>
              <a:t>Dig near-line workload to consume reclaim resources</a:t>
            </a:r>
          </a:p>
          <a:p>
            <a:r>
              <a:rPr lang="en-HK" altLang="zh-CN" sz="1400" dirty="0">
                <a:latin typeface="Helvetica" pitchFamily="2" charset="0"/>
              </a:rPr>
              <a:t>Isolate nearline resource consumption from online (e.g. </a:t>
            </a:r>
            <a:r>
              <a:rPr lang="en-HK" altLang="zh-CN" sz="1400" dirty="0" err="1">
                <a:latin typeface="Helvetica" pitchFamily="2" charset="0"/>
              </a:rPr>
              <a:t>cpusets</a:t>
            </a:r>
            <a:r>
              <a:rPr lang="en-HK" altLang="zh-CN" sz="1400" dirty="0">
                <a:latin typeface="Helvetica" pitchFamily="2" charset="0"/>
              </a:rPr>
              <a:t>)</a:t>
            </a:r>
          </a:p>
          <a:p>
            <a:r>
              <a:rPr lang="en-HK" altLang="zh-CN" sz="1400" dirty="0">
                <a:latin typeface="Helvetica" pitchFamily="2" charset="0"/>
              </a:rPr>
              <a:t>Interference Detection and Avoidance(e.g. pod evictions)</a:t>
            </a:r>
          </a:p>
        </p:txBody>
      </p:sp>
      <p:sp>
        <p:nvSpPr>
          <p:cNvPr id="6" name="文本框 5">
            <a:extLst>
              <a:ext uri="{FF2B5EF4-FFF2-40B4-BE49-F238E27FC236}">
                <a16:creationId xmlns:a16="http://schemas.microsoft.com/office/drawing/2014/main" id="{BBAAC562-C700-4A50-CA0C-AC4EA96BA0F6}"/>
              </a:ext>
            </a:extLst>
          </p:cNvPr>
          <p:cNvSpPr txBox="1"/>
          <p:nvPr/>
        </p:nvSpPr>
        <p:spPr>
          <a:xfrm rot="5400000">
            <a:off x="-470725" y="4702869"/>
            <a:ext cx="1462135" cy="307777"/>
          </a:xfrm>
          <a:prstGeom prst="rect">
            <a:avLst/>
          </a:prstGeom>
          <a:ln w="6350">
            <a:prstDash val="solid"/>
          </a:ln>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gn="ctr"/>
            <a:r>
              <a:rPr lang="en-US" altLang="zh-CN" sz="1400" dirty="0">
                <a:latin typeface="Microsoft YaHei"/>
                <a:ea typeface="Microsoft YaHei"/>
              </a:rPr>
              <a:t>Nearline Tasks</a:t>
            </a:r>
            <a:endParaRPr lang="zh-CN" altLang="zh-CN" sz="1400" dirty="0">
              <a:latin typeface="Microsoft YaHei"/>
              <a:ea typeface="Microsoft YaHei"/>
            </a:endParaRPr>
          </a:p>
        </p:txBody>
      </p:sp>
      <p:sp>
        <p:nvSpPr>
          <p:cNvPr id="7" name="矩形">
            <a:extLst>
              <a:ext uri="{FF2B5EF4-FFF2-40B4-BE49-F238E27FC236}">
                <a16:creationId xmlns:a16="http://schemas.microsoft.com/office/drawing/2014/main" id="{063C9874-5E6C-9841-24CB-C6443CE9D11F}"/>
              </a:ext>
            </a:extLst>
          </p:cNvPr>
          <p:cNvSpPr/>
          <p:nvPr/>
        </p:nvSpPr>
        <p:spPr>
          <a:xfrm>
            <a:off x="7691379" y="3370340"/>
            <a:ext cx="1407538" cy="1937144"/>
          </a:xfrm>
          <a:prstGeom prst="rect">
            <a:avLst/>
          </a:prstGeom>
          <a:solidFill>
            <a:schemeClr val="bg2"/>
          </a:solidFill>
          <a:ln w="12700">
            <a:miter/>
          </a:ln>
        </p:spPr>
        <p:txBody>
          <a:bodyPr lIns="25400" tIns="25400" rIns="25400" bIns="2540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a:defRPr sz="3200" b="0">
                <a:solidFill>
                  <a:srgbClr val="FFFFFF"/>
                </a:solidFill>
                <a:latin typeface="Helvetica Neue Medium"/>
                <a:ea typeface="Helvetica Neue Medium"/>
              </a:defRPr>
            </a:pPr>
            <a:endParaRPr sz="1600" b="0">
              <a:latin typeface="Microsoft YaHei"/>
              <a:ea typeface="Microsoft YaHei"/>
            </a:endParaRPr>
          </a:p>
        </p:txBody>
      </p:sp>
      <p:sp>
        <p:nvSpPr>
          <p:cNvPr id="8" name="矩形">
            <a:extLst>
              <a:ext uri="{FF2B5EF4-FFF2-40B4-BE49-F238E27FC236}">
                <a16:creationId xmlns:a16="http://schemas.microsoft.com/office/drawing/2014/main" id="{37BFDD4F-D28E-E5CB-CB3A-8578B54AC9B5}"/>
              </a:ext>
            </a:extLst>
          </p:cNvPr>
          <p:cNvSpPr/>
          <p:nvPr/>
        </p:nvSpPr>
        <p:spPr>
          <a:xfrm>
            <a:off x="10642499" y="3370340"/>
            <a:ext cx="1324635" cy="1937144"/>
          </a:xfrm>
          <a:prstGeom prst="rect">
            <a:avLst/>
          </a:prstGeom>
          <a:solidFill>
            <a:schemeClr val="bg2"/>
          </a:solidFill>
          <a:ln w="12700">
            <a:miter/>
          </a:ln>
        </p:spPr>
        <p:txBody>
          <a:bodyPr lIns="25400" tIns="25400" rIns="25400" bIns="2540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endParaRPr sz="1600" b="0">
              <a:solidFill>
                <a:srgbClr val="FFFFFF"/>
              </a:solidFill>
              <a:latin typeface="Microsoft YaHei"/>
              <a:ea typeface="Microsoft YaHei"/>
            </a:endParaRPr>
          </a:p>
        </p:txBody>
      </p:sp>
      <p:sp>
        <p:nvSpPr>
          <p:cNvPr id="9" name="文本框 12">
            <a:extLst>
              <a:ext uri="{FF2B5EF4-FFF2-40B4-BE49-F238E27FC236}">
                <a16:creationId xmlns:a16="http://schemas.microsoft.com/office/drawing/2014/main" id="{624D3F7D-94D0-2DCA-4990-5BC37C31BD19}"/>
              </a:ext>
            </a:extLst>
          </p:cNvPr>
          <p:cNvSpPr txBox="1"/>
          <p:nvPr/>
        </p:nvSpPr>
        <p:spPr>
          <a:xfrm>
            <a:off x="7661710" y="5239505"/>
            <a:ext cx="1392641" cy="296684"/>
          </a:xfrm>
          <a:prstGeom prst="rect">
            <a:avLst/>
          </a:prstGeom>
          <a:ln w="12700">
            <a:miter/>
          </a:ln>
        </p:spPr>
        <p:txBody>
          <a:bodyPr wrap="square" lIns="45719" rIns="45719" anchor="ctr"/>
          <a:lstStyle>
            <a:lvl1pPr marL="0" lvl="0" indent="0" algn="ctr" defTabSz="412750">
              <a:lnSpc>
                <a:spcPct val="110000"/>
              </a:lnSpc>
              <a:spcBef>
                <a:spcPts val="300"/>
              </a:spcBef>
              <a:spcAft>
                <a:spcPts val="0"/>
              </a:spcAft>
              <a:buClrTx/>
              <a:buSzTx/>
              <a:buFontTx/>
              <a:buNone/>
              <a:defRPr sz="1500" b="1" i="0" u="none" strike="noStrike" kern="1200" spc="0" baseline="0">
                <a:ln>
                  <a:noFill/>
                </a:ln>
                <a:solidFill>
                  <a:srgbClr val="006FE8"/>
                </a:solidFill>
                <a:latin typeface="微软雅黑"/>
                <a:ea typeface="微软雅黑"/>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marL="0" lvl="0" indent="0" algn="ctr" defTabSz="914400">
              <a:lnSpc>
                <a:spcPct val="120000"/>
              </a:lnSpc>
              <a:spcBef>
                <a:spcPts val="0"/>
              </a:spcBef>
              <a:buClrTx/>
              <a:buSzTx/>
              <a:buFontTx/>
              <a:buNone/>
            </a:pPr>
            <a:r>
              <a:rPr lang="en-US" altLang="zh-CN" sz="1100" b="0" u="none" strike="noStrike" kern="0" spc="0" baseline="0" dirty="0">
                <a:ln>
                  <a:noFill/>
                </a:ln>
                <a:solidFill>
                  <a:schemeClr val="tx1"/>
                </a:solidFill>
                <a:latin typeface="Microsoft YaHei"/>
                <a:ea typeface="Microsoft YaHei"/>
              </a:rPr>
              <a:t>Resource </a:t>
            </a:r>
            <a:r>
              <a:rPr lang="en-US" altLang="zh-CN" sz="1100" b="0" u="none" strike="noStrike" kern="0" spc="0" baseline="0" dirty="0" err="1">
                <a:ln>
                  <a:noFill/>
                </a:ln>
                <a:solidFill>
                  <a:schemeClr val="tx1"/>
                </a:solidFill>
                <a:latin typeface="Microsoft YaHei"/>
                <a:ea typeface="Microsoft YaHei"/>
              </a:rPr>
              <a:t>Mgmt</a:t>
            </a:r>
            <a:endParaRPr lang="zh-CN" altLang="zh-CN" sz="1100" b="0" u="none" strike="noStrike" kern="0" spc="0" baseline="0" dirty="0">
              <a:ln>
                <a:noFill/>
              </a:ln>
              <a:solidFill>
                <a:schemeClr val="tx1"/>
              </a:solidFill>
              <a:latin typeface="Microsoft YaHei"/>
              <a:ea typeface="Microsoft YaHei"/>
            </a:endParaRPr>
          </a:p>
        </p:txBody>
      </p:sp>
      <p:sp>
        <p:nvSpPr>
          <p:cNvPr id="10" name="矩形">
            <a:extLst>
              <a:ext uri="{FF2B5EF4-FFF2-40B4-BE49-F238E27FC236}">
                <a16:creationId xmlns:a16="http://schemas.microsoft.com/office/drawing/2014/main" id="{60DA6E26-A63C-CFA1-8CD3-28F81364CB27}"/>
              </a:ext>
            </a:extLst>
          </p:cNvPr>
          <p:cNvSpPr/>
          <p:nvPr/>
        </p:nvSpPr>
        <p:spPr>
          <a:xfrm>
            <a:off x="9136720" y="3370340"/>
            <a:ext cx="1463221" cy="1937144"/>
          </a:xfrm>
          <a:prstGeom prst="rect">
            <a:avLst/>
          </a:prstGeom>
          <a:solidFill>
            <a:schemeClr val="bg2"/>
          </a:solidFill>
          <a:ln w="12700">
            <a:miter/>
          </a:ln>
        </p:spPr>
        <p:txBody>
          <a:bodyPr lIns="25400" tIns="25400" rIns="25400" bIns="2540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endParaRPr sz="1600" b="0">
              <a:solidFill>
                <a:srgbClr val="FFFFFF"/>
              </a:solidFill>
              <a:latin typeface="Microsoft YaHei"/>
              <a:ea typeface="Microsoft YaHei"/>
            </a:endParaRPr>
          </a:p>
        </p:txBody>
      </p:sp>
      <p:sp>
        <p:nvSpPr>
          <p:cNvPr id="11" name="第三方…">
            <a:extLst>
              <a:ext uri="{FF2B5EF4-FFF2-40B4-BE49-F238E27FC236}">
                <a16:creationId xmlns:a16="http://schemas.microsoft.com/office/drawing/2014/main" id="{4FBD6AB0-4121-0697-41C5-1CCCAE61F1D0}"/>
              </a:ext>
            </a:extLst>
          </p:cNvPr>
          <p:cNvSpPr/>
          <p:nvPr/>
        </p:nvSpPr>
        <p:spPr>
          <a:xfrm>
            <a:off x="9265421" y="3888319"/>
            <a:ext cx="1205819"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defTabSz="914376">
              <a:spcBef>
                <a:spcPts val="2000"/>
              </a:spcBef>
              <a:defRPr sz="2000" b="1">
                <a:solidFill>
                  <a:srgbClr val="FEFDFF"/>
                </a:solidFill>
                <a:latin typeface="TencentSans W3"/>
                <a:ea typeface="TencentSans W3"/>
              </a:defRPr>
            </a:pPr>
            <a:r>
              <a:rPr lang="en-US" altLang="zh-CN" sz="1000" b="0" dirty="0">
                <a:solidFill>
                  <a:srgbClr val="FEFDFF"/>
                </a:solidFill>
                <a:latin typeface="Microsoft YaHei"/>
                <a:ea typeface="Microsoft YaHei"/>
              </a:rPr>
              <a:t>Scaling Predict</a:t>
            </a:r>
            <a:endParaRPr sz="1000" b="0" dirty="0">
              <a:latin typeface="Microsoft YaHei"/>
              <a:ea typeface="Microsoft YaHei"/>
            </a:endParaRPr>
          </a:p>
        </p:txBody>
      </p:sp>
      <p:sp>
        <p:nvSpPr>
          <p:cNvPr id="12" name="第三方…">
            <a:extLst>
              <a:ext uri="{FF2B5EF4-FFF2-40B4-BE49-F238E27FC236}">
                <a16:creationId xmlns:a16="http://schemas.microsoft.com/office/drawing/2014/main" id="{E1ED1FD6-5247-ED07-2AB9-F6A257175F57}"/>
              </a:ext>
            </a:extLst>
          </p:cNvPr>
          <p:cNvSpPr/>
          <p:nvPr/>
        </p:nvSpPr>
        <p:spPr>
          <a:xfrm>
            <a:off x="9265421" y="3411862"/>
            <a:ext cx="1205819"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defTabSz="914376">
              <a:spcBef>
                <a:spcPts val="2000"/>
              </a:spcBef>
              <a:defRPr sz="2000" b="1">
                <a:solidFill>
                  <a:srgbClr val="FEFDFF"/>
                </a:solidFill>
                <a:latin typeface="TencentSans W3"/>
                <a:ea typeface="TencentSans W3"/>
              </a:defRPr>
            </a:pPr>
            <a:r>
              <a:rPr lang="en-US" altLang="zh-CN" sz="1000" b="0" dirty="0">
                <a:solidFill>
                  <a:srgbClr val="FEFDFF"/>
                </a:solidFill>
                <a:latin typeface="Microsoft YaHei"/>
                <a:ea typeface="Microsoft YaHei"/>
              </a:rPr>
              <a:t>App Portrait</a:t>
            </a:r>
            <a:endParaRPr sz="1000" b="0" dirty="0">
              <a:latin typeface="Microsoft YaHei"/>
              <a:ea typeface="Microsoft YaHei"/>
            </a:endParaRPr>
          </a:p>
        </p:txBody>
      </p:sp>
      <p:sp>
        <p:nvSpPr>
          <p:cNvPr id="13" name="文本框 12">
            <a:extLst>
              <a:ext uri="{FF2B5EF4-FFF2-40B4-BE49-F238E27FC236}">
                <a16:creationId xmlns:a16="http://schemas.microsoft.com/office/drawing/2014/main" id="{B84AA365-A0E8-4F1E-5F3C-0F73003727DB}"/>
              </a:ext>
            </a:extLst>
          </p:cNvPr>
          <p:cNvSpPr txBox="1"/>
          <p:nvPr/>
        </p:nvSpPr>
        <p:spPr>
          <a:xfrm>
            <a:off x="9309226" y="5239505"/>
            <a:ext cx="1145390" cy="296684"/>
          </a:xfrm>
          <a:prstGeom prst="rect">
            <a:avLst/>
          </a:prstGeom>
          <a:ln w="12700">
            <a:miter/>
          </a:ln>
        </p:spPr>
        <p:txBody>
          <a:bodyPr wrap="square" lIns="45719" rIns="45719" anchor="ctr"/>
          <a:lstStyle>
            <a:lvl1pPr marL="0" lvl="0" indent="0" algn="ctr" defTabSz="412750">
              <a:lnSpc>
                <a:spcPct val="110000"/>
              </a:lnSpc>
              <a:spcBef>
                <a:spcPts val="300"/>
              </a:spcBef>
              <a:spcAft>
                <a:spcPts val="0"/>
              </a:spcAft>
              <a:buClrTx/>
              <a:buSzTx/>
              <a:buFontTx/>
              <a:buNone/>
              <a:defRPr sz="1500" b="1" i="0" u="none" strike="noStrike" kern="1200" spc="0" baseline="0">
                <a:ln>
                  <a:noFill/>
                </a:ln>
                <a:solidFill>
                  <a:srgbClr val="006FE8"/>
                </a:solidFill>
                <a:latin typeface="微软雅黑"/>
                <a:ea typeface="微软雅黑"/>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marL="0" lvl="0" indent="0" algn="ctr" defTabSz="914400">
              <a:lnSpc>
                <a:spcPct val="120000"/>
              </a:lnSpc>
              <a:spcBef>
                <a:spcPts val="0"/>
              </a:spcBef>
              <a:buClrTx/>
              <a:buSzTx/>
              <a:buFontTx/>
              <a:buNone/>
            </a:pPr>
            <a:r>
              <a:rPr lang="en-US" altLang="zh-CN" sz="1100" b="0" u="none" strike="noStrike" kern="0" spc="0" baseline="0" dirty="0">
                <a:ln>
                  <a:noFill/>
                </a:ln>
                <a:solidFill>
                  <a:schemeClr val="tx1"/>
                </a:solidFill>
                <a:latin typeface="Microsoft YaHei"/>
                <a:ea typeface="Microsoft YaHei"/>
              </a:rPr>
              <a:t>Res Schedule</a:t>
            </a:r>
            <a:endParaRPr lang="zh-CN" altLang="zh-CN" sz="1100" b="0" u="none" strike="noStrike" kern="0" spc="0" baseline="0" dirty="0">
              <a:ln>
                <a:noFill/>
              </a:ln>
              <a:solidFill>
                <a:schemeClr val="tx1"/>
              </a:solidFill>
              <a:latin typeface="Microsoft YaHei"/>
              <a:ea typeface="Microsoft YaHei"/>
            </a:endParaRPr>
          </a:p>
        </p:txBody>
      </p:sp>
      <p:sp>
        <p:nvSpPr>
          <p:cNvPr id="14" name="软硬件方案商（SI）">
            <a:extLst>
              <a:ext uri="{FF2B5EF4-FFF2-40B4-BE49-F238E27FC236}">
                <a16:creationId xmlns:a16="http://schemas.microsoft.com/office/drawing/2014/main" id="{A7C65671-7848-12BE-9988-D0DCD58EE23D}"/>
              </a:ext>
            </a:extLst>
          </p:cNvPr>
          <p:cNvSpPr/>
          <p:nvPr/>
        </p:nvSpPr>
        <p:spPr>
          <a:xfrm>
            <a:off x="7790174" y="3459144"/>
            <a:ext cx="1217508"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1828660">
              <a:lnSpc>
                <a:spcPct val="100000"/>
              </a:lnSpc>
              <a:spcBef>
                <a:spcPts val="2000"/>
              </a:spcBef>
              <a:spcAft>
                <a:spcPts val="0"/>
              </a:spcAft>
              <a:buClrTx/>
              <a:buSzTx/>
              <a:buFontTx/>
              <a:buNone/>
              <a:defRPr sz="20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r>
              <a:rPr lang="en-US" altLang="zh-CN" sz="1000" dirty="0">
                <a:latin typeface="Microsoft YaHei"/>
                <a:ea typeface="Microsoft YaHei"/>
              </a:rPr>
              <a:t>Threshold </a:t>
            </a:r>
            <a:r>
              <a:rPr lang="en-US" altLang="zh-CN" sz="1000" dirty="0" err="1">
                <a:latin typeface="Microsoft YaHei"/>
                <a:ea typeface="Microsoft YaHei"/>
              </a:rPr>
              <a:t>Mgmt</a:t>
            </a:r>
            <a:endParaRPr sz="1000" dirty="0">
              <a:latin typeface="Microsoft YaHei"/>
              <a:ea typeface="Microsoft YaHei"/>
            </a:endParaRPr>
          </a:p>
        </p:txBody>
      </p:sp>
      <p:sp>
        <p:nvSpPr>
          <p:cNvPr id="15" name="软硬件方案商（SI）">
            <a:extLst>
              <a:ext uri="{FF2B5EF4-FFF2-40B4-BE49-F238E27FC236}">
                <a16:creationId xmlns:a16="http://schemas.microsoft.com/office/drawing/2014/main" id="{37F85CE1-5757-FA52-29BC-98E15E18D01A}"/>
              </a:ext>
            </a:extLst>
          </p:cNvPr>
          <p:cNvSpPr/>
          <p:nvPr/>
        </p:nvSpPr>
        <p:spPr>
          <a:xfrm>
            <a:off x="7790174" y="4119312"/>
            <a:ext cx="1217508"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1828660">
              <a:lnSpc>
                <a:spcPct val="100000"/>
              </a:lnSpc>
              <a:spcBef>
                <a:spcPts val="2000"/>
              </a:spcBef>
              <a:spcAft>
                <a:spcPts val="0"/>
              </a:spcAft>
              <a:buClrTx/>
              <a:buSzTx/>
              <a:buFontTx/>
              <a:buNone/>
              <a:defRPr sz="20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r>
              <a:rPr lang="en-US" altLang="zh-CN" sz="1000" dirty="0">
                <a:latin typeface="Microsoft YaHei"/>
                <a:ea typeface="Microsoft YaHei"/>
              </a:rPr>
              <a:t>Reservation</a:t>
            </a:r>
            <a:endParaRPr sz="1000" dirty="0">
              <a:latin typeface="Microsoft YaHei"/>
              <a:ea typeface="Microsoft YaHei"/>
            </a:endParaRPr>
          </a:p>
        </p:txBody>
      </p:sp>
      <p:sp>
        <p:nvSpPr>
          <p:cNvPr id="16" name="软硬件方案商（SI）">
            <a:extLst>
              <a:ext uri="{FF2B5EF4-FFF2-40B4-BE49-F238E27FC236}">
                <a16:creationId xmlns:a16="http://schemas.microsoft.com/office/drawing/2014/main" id="{54F8D57C-8929-8100-69CC-8F2CDC35CAE2}"/>
              </a:ext>
            </a:extLst>
          </p:cNvPr>
          <p:cNvSpPr/>
          <p:nvPr/>
        </p:nvSpPr>
        <p:spPr>
          <a:xfrm>
            <a:off x="7811432" y="4779480"/>
            <a:ext cx="1217508"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1828660">
              <a:lnSpc>
                <a:spcPct val="100000"/>
              </a:lnSpc>
              <a:spcBef>
                <a:spcPts val="2000"/>
              </a:spcBef>
              <a:spcAft>
                <a:spcPts val="0"/>
              </a:spcAft>
              <a:buClrTx/>
              <a:buSzTx/>
              <a:buFontTx/>
              <a:buNone/>
              <a:defRPr sz="20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r>
              <a:rPr lang="en-US" altLang="zh-CN" sz="1000" dirty="0">
                <a:latin typeface="Microsoft YaHei"/>
                <a:ea typeface="Microsoft YaHei"/>
              </a:rPr>
              <a:t>Priority </a:t>
            </a:r>
            <a:r>
              <a:rPr lang="en-US" altLang="zh-CN" sz="1000" dirty="0" err="1">
                <a:latin typeface="Microsoft YaHei"/>
                <a:ea typeface="Microsoft YaHei"/>
              </a:rPr>
              <a:t>Mgmt</a:t>
            </a:r>
            <a:endParaRPr sz="1000" dirty="0">
              <a:latin typeface="Microsoft YaHei"/>
              <a:ea typeface="Microsoft YaHei"/>
            </a:endParaRPr>
          </a:p>
        </p:txBody>
      </p:sp>
      <p:sp>
        <p:nvSpPr>
          <p:cNvPr id="17" name="第三方…">
            <a:extLst>
              <a:ext uri="{FF2B5EF4-FFF2-40B4-BE49-F238E27FC236}">
                <a16:creationId xmlns:a16="http://schemas.microsoft.com/office/drawing/2014/main" id="{EB1B690A-EF16-ED64-471F-CCAEC1D5A3E7}"/>
              </a:ext>
            </a:extLst>
          </p:cNvPr>
          <p:cNvSpPr/>
          <p:nvPr/>
        </p:nvSpPr>
        <p:spPr>
          <a:xfrm>
            <a:off x="10706729" y="3411862"/>
            <a:ext cx="1208529"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defTabSz="901700">
              <a:spcBef>
                <a:spcPts val="2000"/>
              </a:spcBef>
            </a:pPr>
            <a:r>
              <a:rPr lang="en-US" altLang="zh-CN" sz="1000" b="0" dirty="0">
                <a:solidFill>
                  <a:srgbClr val="FFFFFF"/>
                </a:solidFill>
                <a:latin typeface="Microsoft YaHei"/>
                <a:ea typeface="Microsoft YaHei"/>
              </a:rPr>
              <a:t>Idle Res Reclaim</a:t>
            </a:r>
            <a:endParaRPr sz="1000" b="0" dirty="0">
              <a:latin typeface="Microsoft YaHei"/>
              <a:ea typeface="Microsoft YaHei"/>
            </a:endParaRPr>
          </a:p>
        </p:txBody>
      </p:sp>
      <p:sp>
        <p:nvSpPr>
          <p:cNvPr id="18" name="第三方…">
            <a:extLst>
              <a:ext uri="{FF2B5EF4-FFF2-40B4-BE49-F238E27FC236}">
                <a16:creationId xmlns:a16="http://schemas.microsoft.com/office/drawing/2014/main" id="{32105EF9-F222-D953-8B34-54B3C6BD080A}"/>
              </a:ext>
            </a:extLst>
          </p:cNvPr>
          <p:cNvSpPr/>
          <p:nvPr/>
        </p:nvSpPr>
        <p:spPr>
          <a:xfrm>
            <a:off x="10699287" y="3888319"/>
            <a:ext cx="1215971"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defTabSz="901700">
              <a:spcBef>
                <a:spcPts val="2000"/>
              </a:spcBef>
            </a:pPr>
            <a:r>
              <a:rPr lang="en-US" altLang="zh-CN" sz="1000" b="0" dirty="0">
                <a:solidFill>
                  <a:srgbClr val="FFFFFF"/>
                </a:solidFill>
                <a:latin typeface="Microsoft YaHei"/>
                <a:ea typeface="Microsoft YaHei"/>
              </a:rPr>
              <a:t>Resource Supply</a:t>
            </a:r>
            <a:endParaRPr sz="1000" b="0" dirty="0">
              <a:latin typeface="Microsoft YaHei"/>
              <a:ea typeface="Microsoft YaHei"/>
            </a:endParaRPr>
          </a:p>
        </p:txBody>
      </p:sp>
      <p:sp>
        <p:nvSpPr>
          <p:cNvPr id="19" name="第三方…">
            <a:extLst>
              <a:ext uri="{FF2B5EF4-FFF2-40B4-BE49-F238E27FC236}">
                <a16:creationId xmlns:a16="http://schemas.microsoft.com/office/drawing/2014/main" id="{A34AE0B0-BCFC-D8CE-E3D0-9C2FDF355432}"/>
              </a:ext>
            </a:extLst>
          </p:cNvPr>
          <p:cNvSpPr/>
          <p:nvPr/>
        </p:nvSpPr>
        <p:spPr>
          <a:xfrm>
            <a:off x="9265421" y="4364776"/>
            <a:ext cx="1205819"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defTabSz="914376">
              <a:spcBef>
                <a:spcPts val="2000"/>
              </a:spcBef>
              <a:defRPr sz="2000" b="1">
                <a:solidFill>
                  <a:srgbClr val="FEFDFF"/>
                </a:solidFill>
                <a:latin typeface="TencentSans W3"/>
                <a:ea typeface="TencentSans W3"/>
              </a:defRPr>
            </a:pPr>
            <a:r>
              <a:rPr lang="en-US" altLang="zh-CN" sz="1000" b="0" dirty="0">
                <a:solidFill>
                  <a:srgbClr val="FEFDFF"/>
                </a:solidFill>
                <a:latin typeface="Microsoft YaHei"/>
                <a:ea typeface="Microsoft YaHei"/>
              </a:rPr>
              <a:t>Resource Predict</a:t>
            </a:r>
            <a:endParaRPr sz="1000" b="0" dirty="0">
              <a:latin typeface="Microsoft YaHei"/>
              <a:ea typeface="Microsoft YaHei"/>
            </a:endParaRPr>
          </a:p>
        </p:txBody>
      </p:sp>
      <p:sp>
        <p:nvSpPr>
          <p:cNvPr id="20" name="第三方…">
            <a:extLst>
              <a:ext uri="{FF2B5EF4-FFF2-40B4-BE49-F238E27FC236}">
                <a16:creationId xmlns:a16="http://schemas.microsoft.com/office/drawing/2014/main" id="{A5F6B7E2-138B-9C56-832C-20BB5DA6ABAC}"/>
              </a:ext>
            </a:extLst>
          </p:cNvPr>
          <p:cNvSpPr/>
          <p:nvPr/>
        </p:nvSpPr>
        <p:spPr>
          <a:xfrm>
            <a:off x="9265421" y="4841233"/>
            <a:ext cx="1205819"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defTabSz="914376">
              <a:spcBef>
                <a:spcPts val="2000"/>
              </a:spcBef>
              <a:defRPr sz="2000" b="1">
                <a:solidFill>
                  <a:srgbClr val="FEFDFF"/>
                </a:solidFill>
                <a:latin typeface="TencentSans W3"/>
                <a:ea typeface="TencentSans W3"/>
              </a:defRPr>
            </a:pPr>
            <a:r>
              <a:rPr lang="en-US" altLang="zh-CN" sz="1000" b="0" dirty="0">
                <a:solidFill>
                  <a:srgbClr val="FEFDFF"/>
                </a:solidFill>
                <a:latin typeface="Microsoft YaHei"/>
                <a:ea typeface="Microsoft YaHei"/>
              </a:rPr>
              <a:t>Enhanced Schedule</a:t>
            </a:r>
            <a:endParaRPr sz="1000" b="0" dirty="0">
              <a:latin typeface="Microsoft YaHei"/>
              <a:ea typeface="Microsoft YaHei"/>
            </a:endParaRPr>
          </a:p>
        </p:txBody>
      </p:sp>
      <p:sp>
        <p:nvSpPr>
          <p:cNvPr id="21" name="第三方…">
            <a:extLst>
              <a:ext uri="{FF2B5EF4-FFF2-40B4-BE49-F238E27FC236}">
                <a16:creationId xmlns:a16="http://schemas.microsoft.com/office/drawing/2014/main" id="{D1E1871F-D1EE-C009-F353-09694BB659C9}"/>
              </a:ext>
            </a:extLst>
          </p:cNvPr>
          <p:cNvSpPr/>
          <p:nvPr/>
        </p:nvSpPr>
        <p:spPr>
          <a:xfrm>
            <a:off x="10703008" y="4364776"/>
            <a:ext cx="1208529"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defTabSz="901700">
              <a:spcBef>
                <a:spcPts val="2000"/>
              </a:spcBef>
            </a:pPr>
            <a:r>
              <a:rPr lang="en-US" altLang="zh-CN" sz="1000" b="0" dirty="0">
                <a:solidFill>
                  <a:srgbClr val="FFFFFF"/>
                </a:solidFill>
                <a:latin typeface="Microsoft YaHei"/>
                <a:ea typeface="Microsoft YaHei"/>
              </a:rPr>
              <a:t>Resource Isolation</a:t>
            </a:r>
            <a:endParaRPr sz="1000" b="0" dirty="0">
              <a:latin typeface="Microsoft YaHei"/>
              <a:ea typeface="Microsoft YaHei"/>
            </a:endParaRPr>
          </a:p>
        </p:txBody>
      </p:sp>
      <p:sp>
        <p:nvSpPr>
          <p:cNvPr id="22" name="第三方…">
            <a:extLst>
              <a:ext uri="{FF2B5EF4-FFF2-40B4-BE49-F238E27FC236}">
                <a16:creationId xmlns:a16="http://schemas.microsoft.com/office/drawing/2014/main" id="{1F670EA7-F571-5730-2B23-43143509A6B7}"/>
              </a:ext>
            </a:extLst>
          </p:cNvPr>
          <p:cNvSpPr/>
          <p:nvPr/>
        </p:nvSpPr>
        <p:spPr>
          <a:xfrm>
            <a:off x="10699287" y="4841233"/>
            <a:ext cx="1215971" cy="398272"/>
          </a:xfrm>
          <a:prstGeom prst="roundRect">
            <a:avLst>
              <a:gd name="adj" fmla="val 0"/>
            </a:avLst>
          </a:prstGeom>
          <a:solidFill>
            <a:schemeClr val="accent4"/>
          </a:solidFill>
          <a:ln w="12700">
            <a:solidFill>
              <a:schemeClr val="bg1"/>
            </a:solidFill>
            <a:miter/>
          </a:ln>
        </p:spPr>
        <p:txBody>
          <a:bodyPr lIns="0" tIns="0" rIns="0" bIns="0"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defTabSz="901700">
              <a:spcBef>
                <a:spcPts val="2000"/>
              </a:spcBef>
            </a:pPr>
            <a:r>
              <a:rPr lang="en-US" altLang="zh-CN" sz="1000" b="0" dirty="0">
                <a:solidFill>
                  <a:srgbClr val="FFFFFF"/>
                </a:solidFill>
                <a:latin typeface="Microsoft YaHei"/>
                <a:ea typeface="Microsoft YaHei"/>
              </a:rPr>
              <a:t>Conflict Handling</a:t>
            </a:r>
            <a:endParaRPr sz="1000" b="0" dirty="0">
              <a:latin typeface="Microsoft YaHei"/>
              <a:ea typeface="Microsoft YaHei"/>
            </a:endParaRPr>
          </a:p>
        </p:txBody>
      </p:sp>
      <p:sp>
        <p:nvSpPr>
          <p:cNvPr id="23" name="项目名称">
            <a:extLst>
              <a:ext uri="{FF2B5EF4-FFF2-40B4-BE49-F238E27FC236}">
                <a16:creationId xmlns:a16="http://schemas.microsoft.com/office/drawing/2014/main" id="{A952C22C-E1D1-3A87-46BC-43B6AA673CF9}"/>
              </a:ext>
            </a:extLst>
          </p:cNvPr>
          <p:cNvSpPr/>
          <p:nvPr/>
        </p:nvSpPr>
        <p:spPr>
          <a:xfrm>
            <a:off x="5504057" y="3342185"/>
            <a:ext cx="291169" cy="297580"/>
          </a:xfrm>
          <a:prstGeom prst="roundRect">
            <a:avLst>
              <a:gd name="adj" fmla="val 0"/>
            </a:avLst>
          </a:prstGeom>
          <a:solidFill>
            <a:schemeClr val="accent3"/>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4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r>
              <a:rPr lang="en-US" altLang="en-US" sz="1050" dirty="0">
                <a:latin typeface="Microsoft YaHei"/>
                <a:ea typeface="Microsoft YaHei"/>
              </a:rPr>
              <a:t>Pod</a:t>
            </a:r>
          </a:p>
        </p:txBody>
      </p:sp>
      <p:sp>
        <p:nvSpPr>
          <p:cNvPr id="24" name="项目名称">
            <a:extLst>
              <a:ext uri="{FF2B5EF4-FFF2-40B4-BE49-F238E27FC236}">
                <a16:creationId xmlns:a16="http://schemas.microsoft.com/office/drawing/2014/main" id="{DF65CB8F-38B0-F4FC-D911-FFFD66EA2D24}"/>
              </a:ext>
            </a:extLst>
          </p:cNvPr>
          <p:cNvSpPr/>
          <p:nvPr/>
        </p:nvSpPr>
        <p:spPr>
          <a:xfrm>
            <a:off x="6293524" y="3420425"/>
            <a:ext cx="1325628" cy="460025"/>
          </a:xfrm>
          <a:prstGeom prst="roundRect">
            <a:avLst>
              <a:gd name="adj" fmla="val 0"/>
            </a:avLst>
          </a:prstGeom>
          <a:solidFill>
            <a:schemeClr val="accent1"/>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4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r>
              <a:rPr lang="en-US" altLang="zh-CN" sz="1000" dirty="0">
                <a:latin typeface="Microsoft YaHei"/>
                <a:ea typeface="Microsoft YaHei"/>
              </a:rPr>
              <a:t>Online K8S Cluster</a:t>
            </a:r>
            <a:endParaRPr sz="1000" dirty="0">
              <a:latin typeface="Microsoft YaHei"/>
              <a:ea typeface="Microsoft YaHei"/>
            </a:endParaRPr>
          </a:p>
        </p:txBody>
      </p:sp>
      <p:sp>
        <p:nvSpPr>
          <p:cNvPr id="25" name="项目名称">
            <a:extLst>
              <a:ext uri="{FF2B5EF4-FFF2-40B4-BE49-F238E27FC236}">
                <a16:creationId xmlns:a16="http://schemas.microsoft.com/office/drawing/2014/main" id="{9D49D1E3-43E6-A976-161D-608EDC936E7B}"/>
              </a:ext>
            </a:extLst>
          </p:cNvPr>
          <p:cNvSpPr/>
          <p:nvPr/>
        </p:nvSpPr>
        <p:spPr>
          <a:xfrm>
            <a:off x="6293524" y="4099952"/>
            <a:ext cx="1325628" cy="460025"/>
          </a:xfrm>
          <a:prstGeom prst="roundRect">
            <a:avLst>
              <a:gd name="adj" fmla="val 0"/>
            </a:avLst>
          </a:prstGeom>
          <a:solidFill>
            <a:schemeClr val="accent1"/>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4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r>
              <a:rPr lang="en-US" altLang="zh-CN" sz="1000" dirty="0">
                <a:latin typeface="Microsoft YaHei"/>
                <a:ea typeface="Microsoft YaHei"/>
              </a:rPr>
              <a:t>Online K8S Cluster</a:t>
            </a:r>
          </a:p>
        </p:txBody>
      </p:sp>
      <p:sp>
        <p:nvSpPr>
          <p:cNvPr id="26" name="项目名称">
            <a:extLst>
              <a:ext uri="{FF2B5EF4-FFF2-40B4-BE49-F238E27FC236}">
                <a16:creationId xmlns:a16="http://schemas.microsoft.com/office/drawing/2014/main" id="{08C4C527-C093-58EB-CE9E-C91CF3896D29}"/>
              </a:ext>
            </a:extLst>
          </p:cNvPr>
          <p:cNvSpPr/>
          <p:nvPr/>
        </p:nvSpPr>
        <p:spPr>
          <a:xfrm>
            <a:off x="6293524" y="4779480"/>
            <a:ext cx="1325628" cy="460025"/>
          </a:xfrm>
          <a:prstGeom prst="roundRect">
            <a:avLst>
              <a:gd name="adj" fmla="val 0"/>
            </a:avLst>
          </a:prstGeom>
          <a:solidFill>
            <a:schemeClr val="accent1"/>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4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r>
              <a:rPr lang="en-US" altLang="zh-CN" sz="1000" dirty="0">
                <a:latin typeface="Microsoft YaHei"/>
                <a:ea typeface="Microsoft YaHei"/>
              </a:rPr>
              <a:t>Online K8S Cluster</a:t>
            </a:r>
          </a:p>
        </p:txBody>
      </p:sp>
      <p:sp>
        <p:nvSpPr>
          <p:cNvPr id="27" name="文本框 26">
            <a:extLst>
              <a:ext uri="{FF2B5EF4-FFF2-40B4-BE49-F238E27FC236}">
                <a16:creationId xmlns:a16="http://schemas.microsoft.com/office/drawing/2014/main" id="{4268E27F-B4D5-EFF0-AF3A-F209B9E79498}"/>
              </a:ext>
            </a:extLst>
          </p:cNvPr>
          <p:cNvSpPr txBox="1"/>
          <p:nvPr/>
        </p:nvSpPr>
        <p:spPr>
          <a:xfrm rot="5400000">
            <a:off x="5394385" y="4113415"/>
            <a:ext cx="1328330" cy="388650"/>
          </a:xfrm>
          <a:prstGeom prst="rect">
            <a:avLst/>
          </a:prstGeom>
          <a:noFill/>
          <a:ln w="12700">
            <a:prstDash val="solid"/>
            <a:miter/>
          </a:ln>
        </p:spPr>
        <p:txBody>
          <a:bodyPr vert="horz" wrap="square"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marL="0" indent="0" algn="ctr" defTabSz="901700">
              <a:lnSpc>
                <a:spcPct val="100000"/>
              </a:lnSpc>
              <a:buNone/>
            </a:pPr>
            <a:r>
              <a:rPr lang="en-US" altLang="zh-CN" sz="1200" strike="noStrike" spc="0" dirty="0">
                <a:solidFill>
                  <a:srgbClr val="000000"/>
                </a:solidFill>
                <a:latin typeface="Microsoft YaHei"/>
                <a:ea typeface="Microsoft YaHei"/>
              </a:rPr>
              <a:t>Idle resource </a:t>
            </a:r>
          </a:p>
          <a:p>
            <a:pPr marL="0" indent="0" algn="ctr" defTabSz="901700">
              <a:lnSpc>
                <a:spcPct val="100000"/>
              </a:lnSpc>
              <a:buNone/>
            </a:pPr>
            <a:r>
              <a:rPr lang="en-US" altLang="zh-CN" sz="1200" strike="noStrike" spc="0" dirty="0">
                <a:solidFill>
                  <a:srgbClr val="000000"/>
                </a:solidFill>
                <a:latin typeface="Microsoft YaHei"/>
                <a:ea typeface="Microsoft YaHei"/>
              </a:rPr>
              <a:t>reclaim</a:t>
            </a:r>
            <a:endParaRPr lang="zh-CN" altLang="zh-CN" sz="1200" strike="noStrike" spc="0" dirty="0">
              <a:solidFill>
                <a:srgbClr val="000000"/>
              </a:solidFill>
              <a:latin typeface="Microsoft YaHei"/>
              <a:ea typeface="Microsoft YaHei"/>
            </a:endParaRPr>
          </a:p>
        </p:txBody>
      </p:sp>
      <p:sp>
        <p:nvSpPr>
          <p:cNvPr id="28" name="左箭头 27">
            <a:extLst>
              <a:ext uri="{FF2B5EF4-FFF2-40B4-BE49-F238E27FC236}">
                <a16:creationId xmlns:a16="http://schemas.microsoft.com/office/drawing/2014/main" id="{37D3B041-F8DE-B9BC-CDB1-B5A6FA39A5C8}"/>
              </a:ext>
            </a:extLst>
          </p:cNvPr>
          <p:cNvSpPr/>
          <p:nvPr/>
        </p:nvSpPr>
        <p:spPr>
          <a:xfrm>
            <a:off x="5863026" y="3370340"/>
            <a:ext cx="303174" cy="365899"/>
          </a:xfrm>
          <a:prstGeom prst="leftArrow">
            <a:avLst/>
          </a:prstGeom>
          <a:solidFill>
            <a:schemeClr val="bg2">
              <a:lumMod val="75000"/>
            </a:schemeClr>
          </a:solidFill>
          <a:ln w="0">
            <a:prstDash val="solid"/>
          </a:ln>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latin typeface="Microsoft YaHei"/>
              <a:ea typeface="Microsoft YaHei"/>
            </a:endParaRPr>
          </a:p>
        </p:txBody>
      </p:sp>
      <p:sp>
        <p:nvSpPr>
          <p:cNvPr id="29" name="左箭头 28">
            <a:extLst>
              <a:ext uri="{FF2B5EF4-FFF2-40B4-BE49-F238E27FC236}">
                <a16:creationId xmlns:a16="http://schemas.microsoft.com/office/drawing/2014/main" id="{0916E42A-2C38-22A7-5ED3-D481F60B1FAA}"/>
              </a:ext>
            </a:extLst>
          </p:cNvPr>
          <p:cNvSpPr/>
          <p:nvPr/>
        </p:nvSpPr>
        <p:spPr>
          <a:xfrm>
            <a:off x="5884974" y="4873606"/>
            <a:ext cx="303174" cy="365899"/>
          </a:xfrm>
          <a:prstGeom prst="leftArrow">
            <a:avLst/>
          </a:prstGeom>
          <a:solidFill>
            <a:schemeClr val="bg2">
              <a:lumMod val="75000"/>
            </a:schemeClr>
          </a:solidFill>
          <a:ln w="0">
            <a:prstDash val="solid"/>
          </a:ln>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latin typeface="Microsoft YaHei"/>
              <a:ea typeface="Microsoft YaHei"/>
            </a:endParaRPr>
          </a:p>
        </p:txBody>
      </p:sp>
      <p:sp>
        <p:nvSpPr>
          <p:cNvPr id="30" name="文本框 12">
            <a:extLst>
              <a:ext uri="{FF2B5EF4-FFF2-40B4-BE49-F238E27FC236}">
                <a16:creationId xmlns:a16="http://schemas.microsoft.com/office/drawing/2014/main" id="{939F5A75-EF2D-0EA5-30B2-C7543B3F217D}"/>
              </a:ext>
            </a:extLst>
          </p:cNvPr>
          <p:cNvSpPr txBox="1"/>
          <p:nvPr/>
        </p:nvSpPr>
        <p:spPr>
          <a:xfrm>
            <a:off x="10690065" y="5239505"/>
            <a:ext cx="1145390" cy="296684"/>
          </a:xfrm>
          <a:prstGeom prst="rect">
            <a:avLst/>
          </a:prstGeom>
          <a:ln w="12700">
            <a:miter/>
          </a:ln>
        </p:spPr>
        <p:txBody>
          <a:bodyPr wrap="square" lIns="45719" rIns="45719" anchor="ctr"/>
          <a:lstStyle>
            <a:lvl1pPr marL="0" lvl="0" indent="0" algn="ctr" defTabSz="412750">
              <a:lnSpc>
                <a:spcPct val="110000"/>
              </a:lnSpc>
              <a:spcBef>
                <a:spcPts val="300"/>
              </a:spcBef>
              <a:spcAft>
                <a:spcPts val="0"/>
              </a:spcAft>
              <a:buClrTx/>
              <a:buSzTx/>
              <a:buFontTx/>
              <a:buNone/>
              <a:defRPr sz="1500" b="1" i="0" u="none" strike="noStrike" kern="1200" spc="0" baseline="0">
                <a:ln>
                  <a:noFill/>
                </a:ln>
                <a:solidFill>
                  <a:srgbClr val="006FE8"/>
                </a:solidFill>
                <a:latin typeface="微软雅黑"/>
                <a:ea typeface="微软雅黑"/>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marL="0" lvl="0" indent="0" algn="ctr" defTabSz="914400">
              <a:lnSpc>
                <a:spcPct val="120000"/>
              </a:lnSpc>
              <a:spcBef>
                <a:spcPts val="0"/>
              </a:spcBef>
              <a:buClrTx/>
              <a:buSzTx/>
              <a:buFontTx/>
              <a:buNone/>
            </a:pPr>
            <a:r>
              <a:rPr lang="en-US" altLang="zh-CN" sz="1100" b="0" u="none" strike="noStrike" kern="0" spc="0" baseline="0" dirty="0">
                <a:ln>
                  <a:noFill/>
                </a:ln>
                <a:solidFill>
                  <a:schemeClr val="tx1"/>
                </a:solidFill>
                <a:latin typeface="Microsoft YaHei"/>
                <a:ea typeface="Microsoft YaHei"/>
              </a:rPr>
              <a:t>Res </a:t>
            </a:r>
            <a:r>
              <a:rPr lang="en-US" altLang="zh-CN" sz="1100" b="0" u="none" strike="noStrike" kern="0" spc="0" baseline="0" dirty="0" err="1">
                <a:ln>
                  <a:noFill/>
                </a:ln>
                <a:solidFill>
                  <a:schemeClr val="tx1"/>
                </a:solidFill>
                <a:latin typeface="Microsoft YaHei"/>
                <a:ea typeface="Microsoft YaHei"/>
              </a:rPr>
              <a:t>Ensurance</a:t>
            </a:r>
            <a:endParaRPr lang="zh-CN" altLang="zh-CN" sz="1100" b="0" u="none" strike="noStrike" kern="0" spc="0" baseline="0" dirty="0">
              <a:ln>
                <a:noFill/>
              </a:ln>
              <a:solidFill>
                <a:schemeClr val="tx1"/>
              </a:solidFill>
              <a:latin typeface="Microsoft YaHei"/>
              <a:ea typeface="Microsoft YaHei"/>
            </a:endParaRPr>
          </a:p>
        </p:txBody>
      </p:sp>
      <p:sp>
        <p:nvSpPr>
          <p:cNvPr id="31" name="矩形 30">
            <a:extLst>
              <a:ext uri="{FF2B5EF4-FFF2-40B4-BE49-F238E27FC236}">
                <a16:creationId xmlns:a16="http://schemas.microsoft.com/office/drawing/2014/main" id="{9C794EF3-85E1-2A8B-1902-E4EF4566A2AE}"/>
              </a:ext>
            </a:extLst>
          </p:cNvPr>
          <p:cNvSpPr/>
          <p:nvPr/>
        </p:nvSpPr>
        <p:spPr>
          <a:xfrm>
            <a:off x="5399680" y="3250189"/>
            <a:ext cx="6646844" cy="2286000"/>
          </a:xfrm>
          <a:prstGeom prst="rect">
            <a:avLst/>
          </a:prstGeom>
          <a:noFill/>
          <a:ln w="19050">
            <a:solidFill>
              <a:srgbClr val="C4C4C4"/>
            </a:solidFill>
            <a:prstDash val="dash"/>
          </a:ln>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latin typeface="Microsoft YaHei"/>
              <a:ea typeface="Microsoft YaHei"/>
            </a:endParaRPr>
          </a:p>
        </p:txBody>
      </p:sp>
      <p:sp>
        <p:nvSpPr>
          <p:cNvPr id="32" name="文本框 31">
            <a:extLst>
              <a:ext uri="{FF2B5EF4-FFF2-40B4-BE49-F238E27FC236}">
                <a16:creationId xmlns:a16="http://schemas.microsoft.com/office/drawing/2014/main" id="{AAD0EEE6-3BD4-E98B-9538-0B2D4BAE8512}"/>
              </a:ext>
            </a:extLst>
          </p:cNvPr>
          <p:cNvSpPr txBox="1"/>
          <p:nvPr/>
        </p:nvSpPr>
        <p:spPr>
          <a:xfrm>
            <a:off x="5263542" y="2944368"/>
            <a:ext cx="5336399" cy="323850"/>
          </a:xfrm>
          <a:prstGeom prst="rect">
            <a:avLst/>
          </a:prstGeom>
          <a:ln w="6350">
            <a:prstDash val="solid"/>
          </a:ln>
        </p:spPr>
        <p:txBody>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lvl="0"/>
            <a:r>
              <a:rPr lang="en-US" altLang="en-US" sz="1200" dirty="0">
                <a:latin typeface="Microsoft YaHei"/>
                <a:ea typeface="Microsoft YaHei"/>
              </a:rPr>
              <a:t>Kubernetes Clusters – Dynamical Reclaim resource pools</a:t>
            </a:r>
            <a:endParaRPr lang="zh-CN" altLang="zh-CN" sz="1200" dirty="0">
              <a:latin typeface="Microsoft YaHei"/>
              <a:ea typeface="Microsoft YaHei"/>
            </a:endParaRPr>
          </a:p>
        </p:txBody>
      </p:sp>
      <p:sp>
        <p:nvSpPr>
          <p:cNvPr id="33" name="矩形 32">
            <a:extLst>
              <a:ext uri="{FF2B5EF4-FFF2-40B4-BE49-F238E27FC236}">
                <a16:creationId xmlns:a16="http://schemas.microsoft.com/office/drawing/2014/main" id="{5F468479-4880-D22E-662E-2FFCD02DBA75}"/>
              </a:ext>
            </a:extLst>
          </p:cNvPr>
          <p:cNvSpPr/>
          <p:nvPr/>
        </p:nvSpPr>
        <p:spPr>
          <a:xfrm>
            <a:off x="809722" y="3363803"/>
            <a:ext cx="1848826" cy="3209441"/>
          </a:xfrm>
          <a:prstGeom prst="rect">
            <a:avLst/>
          </a:prstGeom>
          <a:noFill/>
          <a:ln w="19050">
            <a:solidFill>
              <a:srgbClr val="C4C4C4"/>
            </a:solidFill>
            <a:prstDash val="dash"/>
          </a:ln>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latin typeface="Microsoft YaHei"/>
              <a:ea typeface="Microsoft YaHei"/>
            </a:endParaRPr>
          </a:p>
        </p:txBody>
      </p:sp>
      <p:sp>
        <p:nvSpPr>
          <p:cNvPr id="34" name="文本框 33">
            <a:extLst>
              <a:ext uri="{FF2B5EF4-FFF2-40B4-BE49-F238E27FC236}">
                <a16:creationId xmlns:a16="http://schemas.microsoft.com/office/drawing/2014/main" id="{EF40FC7B-F032-B6C1-CC9B-953898005312}"/>
              </a:ext>
            </a:extLst>
          </p:cNvPr>
          <p:cNvSpPr txBox="1"/>
          <p:nvPr/>
        </p:nvSpPr>
        <p:spPr>
          <a:xfrm>
            <a:off x="699414" y="3046490"/>
            <a:ext cx="1422400" cy="323850"/>
          </a:xfrm>
          <a:prstGeom prst="rect">
            <a:avLst/>
          </a:prstGeom>
          <a:ln w="6350">
            <a:prstDash val="solid"/>
          </a:ln>
        </p:spPr>
        <p:txBody>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lvl="0"/>
            <a:r>
              <a:rPr lang="en-US" altLang="zh-CN" sz="1200" dirty="0">
                <a:latin typeface="Microsoft YaHei"/>
                <a:ea typeface="Microsoft YaHei"/>
              </a:rPr>
              <a:t>Event Triggers</a:t>
            </a:r>
            <a:endParaRPr lang="zh-CN" altLang="zh-CN" sz="1200" dirty="0">
              <a:latin typeface="Microsoft YaHei"/>
              <a:ea typeface="Microsoft YaHei"/>
            </a:endParaRPr>
          </a:p>
        </p:txBody>
      </p:sp>
      <p:sp>
        <p:nvSpPr>
          <p:cNvPr id="35" name="矩形 373">
            <a:extLst>
              <a:ext uri="{FF2B5EF4-FFF2-40B4-BE49-F238E27FC236}">
                <a16:creationId xmlns:a16="http://schemas.microsoft.com/office/drawing/2014/main" id="{B60F4088-0EC1-BB06-9A78-ACCAB627B037}"/>
              </a:ext>
            </a:extLst>
          </p:cNvPr>
          <p:cNvSpPr/>
          <p:nvPr/>
        </p:nvSpPr>
        <p:spPr>
          <a:xfrm>
            <a:off x="935400" y="3521875"/>
            <a:ext cx="1597470" cy="307125"/>
          </a:xfrm>
          <a:prstGeom prst="rect">
            <a:avLst/>
          </a:prstGeom>
          <a:solidFill>
            <a:schemeClr val="accent1"/>
          </a:solidFill>
          <a:ln w="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en-US" sz="1100" dirty="0" err="1">
                <a:solidFill>
                  <a:srgbClr val="FFFFFF"/>
                </a:solidFill>
                <a:latin typeface="Microsoft YaHei"/>
                <a:ea typeface="Microsoft YaHei"/>
              </a:rPr>
              <a:t>CKafka</a:t>
            </a:r>
            <a:endParaRPr lang="zh-CN" altLang="zh-CN" sz="1100" dirty="0">
              <a:solidFill>
                <a:srgbClr val="FFFFFF"/>
              </a:solidFill>
              <a:latin typeface="Microsoft YaHei"/>
              <a:ea typeface="Microsoft YaHei"/>
            </a:endParaRPr>
          </a:p>
        </p:txBody>
      </p:sp>
      <p:sp>
        <p:nvSpPr>
          <p:cNvPr id="36" name="矩形 373">
            <a:extLst>
              <a:ext uri="{FF2B5EF4-FFF2-40B4-BE49-F238E27FC236}">
                <a16:creationId xmlns:a16="http://schemas.microsoft.com/office/drawing/2014/main" id="{FCC7FA0D-D9D6-42E9-1AC0-6309511FCFAA}"/>
              </a:ext>
            </a:extLst>
          </p:cNvPr>
          <p:cNvSpPr/>
          <p:nvPr/>
        </p:nvSpPr>
        <p:spPr>
          <a:xfrm>
            <a:off x="935400" y="3950562"/>
            <a:ext cx="1597470" cy="307125"/>
          </a:xfrm>
          <a:prstGeom prst="rect">
            <a:avLst/>
          </a:prstGeom>
          <a:solidFill>
            <a:schemeClr val="accent1"/>
          </a:solidFill>
          <a:ln w="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en-US" sz="1100" dirty="0">
                <a:solidFill>
                  <a:srgbClr val="FFFFFF"/>
                </a:solidFill>
                <a:latin typeface="Microsoft YaHei"/>
                <a:ea typeface="Microsoft YaHei"/>
              </a:rPr>
              <a:t>Pulsar</a:t>
            </a:r>
            <a:endParaRPr lang="zh-CN" altLang="zh-CN" sz="1100" dirty="0">
              <a:solidFill>
                <a:srgbClr val="FFFFFF"/>
              </a:solidFill>
              <a:latin typeface="Microsoft YaHei"/>
              <a:ea typeface="Microsoft YaHei"/>
            </a:endParaRPr>
          </a:p>
        </p:txBody>
      </p:sp>
      <p:sp>
        <p:nvSpPr>
          <p:cNvPr id="37" name="矩形 373">
            <a:extLst>
              <a:ext uri="{FF2B5EF4-FFF2-40B4-BE49-F238E27FC236}">
                <a16:creationId xmlns:a16="http://schemas.microsoft.com/office/drawing/2014/main" id="{0ED227DF-96FC-B19B-FBDE-6C1B13677943}"/>
              </a:ext>
            </a:extLst>
          </p:cNvPr>
          <p:cNvSpPr/>
          <p:nvPr/>
        </p:nvSpPr>
        <p:spPr>
          <a:xfrm>
            <a:off x="935400" y="4379250"/>
            <a:ext cx="1597470" cy="307125"/>
          </a:xfrm>
          <a:prstGeom prst="rect">
            <a:avLst/>
          </a:prstGeom>
          <a:solidFill>
            <a:schemeClr val="accent1"/>
          </a:solidFill>
          <a:ln w="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en-US" sz="1100" dirty="0">
                <a:solidFill>
                  <a:srgbClr val="FFFFFF"/>
                </a:solidFill>
                <a:latin typeface="Microsoft YaHei"/>
                <a:ea typeface="Microsoft YaHei"/>
              </a:rPr>
              <a:t>Cloud Object Storage</a:t>
            </a:r>
            <a:endParaRPr lang="zh-CN" altLang="zh-CN" sz="1100" dirty="0">
              <a:solidFill>
                <a:srgbClr val="FFFFFF"/>
              </a:solidFill>
              <a:latin typeface="Microsoft YaHei"/>
              <a:ea typeface="Microsoft YaHei"/>
            </a:endParaRPr>
          </a:p>
        </p:txBody>
      </p:sp>
      <p:sp>
        <p:nvSpPr>
          <p:cNvPr id="38" name="矩形 373">
            <a:extLst>
              <a:ext uri="{FF2B5EF4-FFF2-40B4-BE49-F238E27FC236}">
                <a16:creationId xmlns:a16="http://schemas.microsoft.com/office/drawing/2014/main" id="{D9F07048-A39F-4FD3-3C08-F3E01B8C2182}"/>
              </a:ext>
            </a:extLst>
          </p:cNvPr>
          <p:cNvSpPr/>
          <p:nvPr/>
        </p:nvSpPr>
        <p:spPr>
          <a:xfrm>
            <a:off x="935400" y="4807938"/>
            <a:ext cx="1597470" cy="307125"/>
          </a:xfrm>
          <a:prstGeom prst="rect">
            <a:avLst/>
          </a:prstGeom>
          <a:solidFill>
            <a:schemeClr val="accent1"/>
          </a:solidFill>
          <a:ln w="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en-US" sz="1100" dirty="0">
                <a:solidFill>
                  <a:srgbClr val="FFFFFF"/>
                </a:solidFill>
                <a:latin typeface="Microsoft YaHei"/>
                <a:ea typeface="Microsoft YaHei"/>
              </a:rPr>
              <a:t>MPS</a:t>
            </a:r>
            <a:endParaRPr lang="zh-CN" altLang="zh-CN" sz="1100" dirty="0">
              <a:solidFill>
                <a:srgbClr val="FFFFFF"/>
              </a:solidFill>
              <a:latin typeface="Microsoft YaHei"/>
              <a:ea typeface="Microsoft YaHei"/>
            </a:endParaRPr>
          </a:p>
        </p:txBody>
      </p:sp>
      <p:sp>
        <p:nvSpPr>
          <p:cNvPr id="39" name="矩形 373">
            <a:extLst>
              <a:ext uri="{FF2B5EF4-FFF2-40B4-BE49-F238E27FC236}">
                <a16:creationId xmlns:a16="http://schemas.microsoft.com/office/drawing/2014/main" id="{FECB7150-8060-851B-6D89-452D8F06A3B9}"/>
              </a:ext>
            </a:extLst>
          </p:cNvPr>
          <p:cNvSpPr/>
          <p:nvPr/>
        </p:nvSpPr>
        <p:spPr>
          <a:xfrm>
            <a:off x="935400" y="5236625"/>
            <a:ext cx="1597470" cy="307125"/>
          </a:xfrm>
          <a:prstGeom prst="rect">
            <a:avLst/>
          </a:prstGeom>
          <a:solidFill>
            <a:schemeClr val="accent1"/>
          </a:solidFill>
          <a:ln w="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zh-CN" sz="1100" dirty="0">
                <a:solidFill>
                  <a:srgbClr val="FFFFFF"/>
                </a:solidFill>
                <a:latin typeface="Microsoft YaHei"/>
                <a:ea typeface="Microsoft YaHei"/>
              </a:rPr>
              <a:t>Timer</a:t>
            </a:r>
            <a:endParaRPr lang="zh-CN" altLang="zh-CN" sz="1100" dirty="0">
              <a:solidFill>
                <a:srgbClr val="FFFFFF"/>
              </a:solidFill>
              <a:latin typeface="Microsoft YaHei"/>
              <a:ea typeface="Microsoft YaHei"/>
            </a:endParaRPr>
          </a:p>
        </p:txBody>
      </p:sp>
      <p:sp>
        <p:nvSpPr>
          <p:cNvPr id="40" name="矩形 373">
            <a:extLst>
              <a:ext uri="{FF2B5EF4-FFF2-40B4-BE49-F238E27FC236}">
                <a16:creationId xmlns:a16="http://schemas.microsoft.com/office/drawing/2014/main" id="{7695A273-3631-F82B-BC62-B5908D52A97E}"/>
              </a:ext>
            </a:extLst>
          </p:cNvPr>
          <p:cNvSpPr/>
          <p:nvPr/>
        </p:nvSpPr>
        <p:spPr>
          <a:xfrm>
            <a:off x="935400" y="5665313"/>
            <a:ext cx="1597470" cy="307125"/>
          </a:xfrm>
          <a:prstGeom prst="rect">
            <a:avLst/>
          </a:prstGeom>
          <a:solidFill>
            <a:schemeClr val="accent1"/>
          </a:solidFill>
          <a:ln w="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en-US" sz="1100" dirty="0">
                <a:solidFill>
                  <a:srgbClr val="FFFFFF"/>
                </a:solidFill>
                <a:latin typeface="Microsoft YaHei"/>
                <a:ea typeface="Microsoft YaHei"/>
              </a:rPr>
              <a:t>RPS</a:t>
            </a:r>
            <a:endParaRPr lang="zh-CN" altLang="zh-CN" sz="1100" dirty="0">
              <a:solidFill>
                <a:srgbClr val="FFFFFF"/>
              </a:solidFill>
              <a:latin typeface="Microsoft YaHei"/>
              <a:ea typeface="Microsoft YaHei"/>
            </a:endParaRPr>
          </a:p>
        </p:txBody>
      </p:sp>
      <p:sp>
        <p:nvSpPr>
          <p:cNvPr id="41" name="矩形 373">
            <a:extLst>
              <a:ext uri="{FF2B5EF4-FFF2-40B4-BE49-F238E27FC236}">
                <a16:creationId xmlns:a16="http://schemas.microsoft.com/office/drawing/2014/main" id="{D00FD294-BAED-BCC4-5EDB-FB31E137C3FA}"/>
              </a:ext>
            </a:extLst>
          </p:cNvPr>
          <p:cNvSpPr/>
          <p:nvPr/>
        </p:nvSpPr>
        <p:spPr>
          <a:xfrm>
            <a:off x="935400" y="6094000"/>
            <a:ext cx="1597470" cy="307125"/>
          </a:xfrm>
          <a:prstGeom prst="rect">
            <a:avLst/>
          </a:prstGeom>
          <a:solidFill>
            <a:schemeClr val="accent1"/>
          </a:solidFill>
          <a:ln w="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en-US" sz="1100">
                <a:solidFill>
                  <a:srgbClr val="FFFFFF"/>
                </a:solidFill>
                <a:latin typeface="Microsoft YaHei"/>
                <a:ea typeface="Microsoft YaHei"/>
              </a:rPr>
              <a:t>... ...</a:t>
            </a:r>
          </a:p>
        </p:txBody>
      </p:sp>
      <p:sp>
        <p:nvSpPr>
          <p:cNvPr id="42" name="右箭头 41">
            <a:extLst>
              <a:ext uri="{FF2B5EF4-FFF2-40B4-BE49-F238E27FC236}">
                <a16:creationId xmlns:a16="http://schemas.microsoft.com/office/drawing/2014/main" id="{B52AE6A4-58E0-21E7-BBB7-D9C31C4B505D}"/>
              </a:ext>
            </a:extLst>
          </p:cNvPr>
          <p:cNvSpPr/>
          <p:nvPr/>
        </p:nvSpPr>
        <p:spPr>
          <a:xfrm>
            <a:off x="473925" y="4726062"/>
            <a:ext cx="335797" cy="329339"/>
          </a:xfrm>
          <a:prstGeom prst="rightArrow">
            <a:avLst/>
          </a:prstGeom>
          <a:solidFill>
            <a:schemeClr val="bg2">
              <a:lumMod val="75000"/>
            </a:schemeClr>
          </a:solidFill>
          <a:ln w="0"/>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a:latin typeface="Microsoft YaHei"/>
              <a:ea typeface="Microsoft YaHei"/>
            </a:endParaRPr>
          </a:p>
        </p:txBody>
      </p:sp>
      <p:sp>
        <p:nvSpPr>
          <p:cNvPr id="43" name="文本框 42">
            <a:extLst>
              <a:ext uri="{FF2B5EF4-FFF2-40B4-BE49-F238E27FC236}">
                <a16:creationId xmlns:a16="http://schemas.microsoft.com/office/drawing/2014/main" id="{81BCEC33-8F5E-A22A-7C4A-C2C992800A22}"/>
              </a:ext>
            </a:extLst>
          </p:cNvPr>
          <p:cNvSpPr txBox="1"/>
          <p:nvPr/>
        </p:nvSpPr>
        <p:spPr>
          <a:xfrm>
            <a:off x="2859398" y="3039953"/>
            <a:ext cx="1422400" cy="323850"/>
          </a:xfrm>
          <a:prstGeom prst="rect">
            <a:avLst/>
          </a:prstGeom>
          <a:ln w="6350">
            <a:prstDash val="solid"/>
          </a:ln>
        </p:spPr>
        <p:txBody>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lvl="0"/>
            <a:r>
              <a:rPr lang="en-US" altLang="zh-CN" sz="1200" dirty="0" err="1">
                <a:latin typeface="Microsoft YaHei"/>
                <a:ea typeface="Microsoft YaHei"/>
              </a:rPr>
              <a:t>FaaS</a:t>
            </a:r>
            <a:r>
              <a:rPr lang="en-US" altLang="zh-CN" sz="1200" dirty="0">
                <a:latin typeface="Microsoft YaHei"/>
                <a:ea typeface="Microsoft YaHei"/>
              </a:rPr>
              <a:t> Schedulers</a:t>
            </a:r>
            <a:endParaRPr lang="zh-CN" altLang="zh-CN" sz="1200" dirty="0">
              <a:latin typeface="Microsoft YaHei"/>
              <a:ea typeface="Microsoft YaHei"/>
            </a:endParaRPr>
          </a:p>
        </p:txBody>
      </p:sp>
      <p:sp>
        <p:nvSpPr>
          <p:cNvPr id="44" name="矩形 43">
            <a:extLst>
              <a:ext uri="{FF2B5EF4-FFF2-40B4-BE49-F238E27FC236}">
                <a16:creationId xmlns:a16="http://schemas.microsoft.com/office/drawing/2014/main" id="{21688A1A-373E-C504-9A07-5DDE5A3A31CD}"/>
              </a:ext>
            </a:extLst>
          </p:cNvPr>
          <p:cNvSpPr/>
          <p:nvPr/>
        </p:nvSpPr>
        <p:spPr>
          <a:xfrm>
            <a:off x="2976162" y="3363803"/>
            <a:ext cx="1668013" cy="3209441"/>
          </a:xfrm>
          <a:prstGeom prst="rect">
            <a:avLst/>
          </a:prstGeom>
          <a:noFill/>
          <a:ln w="19050">
            <a:solidFill>
              <a:srgbClr val="C4C4C4"/>
            </a:solidFill>
            <a:prstDash val="dash"/>
          </a:ln>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latin typeface="Microsoft YaHei"/>
              <a:ea typeface="Microsoft YaHei"/>
            </a:endParaRPr>
          </a:p>
        </p:txBody>
      </p:sp>
      <p:sp>
        <p:nvSpPr>
          <p:cNvPr id="45" name="右箭头 44">
            <a:extLst>
              <a:ext uri="{FF2B5EF4-FFF2-40B4-BE49-F238E27FC236}">
                <a16:creationId xmlns:a16="http://schemas.microsoft.com/office/drawing/2014/main" id="{0150AFBB-87FD-599D-B5E6-F9040A21A851}"/>
              </a:ext>
            </a:extLst>
          </p:cNvPr>
          <p:cNvSpPr/>
          <p:nvPr/>
        </p:nvSpPr>
        <p:spPr>
          <a:xfrm>
            <a:off x="2658548" y="4727216"/>
            <a:ext cx="335797" cy="329339"/>
          </a:xfrm>
          <a:prstGeom prst="rightArrow">
            <a:avLst/>
          </a:prstGeom>
          <a:solidFill>
            <a:schemeClr val="bg2">
              <a:lumMod val="75000"/>
            </a:schemeClr>
          </a:solidFill>
          <a:ln w="0"/>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a:latin typeface="Microsoft YaHei"/>
              <a:ea typeface="Microsoft YaHei"/>
            </a:endParaRPr>
          </a:p>
        </p:txBody>
      </p:sp>
      <p:sp>
        <p:nvSpPr>
          <p:cNvPr id="46" name="矩形 378">
            <a:extLst>
              <a:ext uri="{FF2B5EF4-FFF2-40B4-BE49-F238E27FC236}">
                <a16:creationId xmlns:a16="http://schemas.microsoft.com/office/drawing/2014/main" id="{29268534-E4F1-2C4B-9144-6D75BBC2CB67}"/>
              </a:ext>
            </a:extLst>
          </p:cNvPr>
          <p:cNvSpPr/>
          <p:nvPr/>
        </p:nvSpPr>
        <p:spPr>
          <a:xfrm>
            <a:off x="3122642" y="3459144"/>
            <a:ext cx="1374255" cy="1519472"/>
          </a:xfrm>
          <a:prstGeom prst="rect">
            <a:avLst/>
          </a:prstGeom>
          <a:noFill/>
          <a:ln w="9525">
            <a:solidFill>
              <a:srgbClr val="03905C"/>
            </a:solidFill>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sz="1200">
              <a:solidFill>
                <a:srgbClr val="003078"/>
              </a:solidFill>
              <a:latin typeface="Microsoft YaHei"/>
              <a:ea typeface="Microsoft YaHei"/>
            </a:endParaRPr>
          </a:p>
        </p:txBody>
      </p:sp>
      <p:sp>
        <p:nvSpPr>
          <p:cNvPr id="47" name="矩形 379">
            <a:extLst>
              <a:ext uri="{FF2B5EF4-FFF2-40B4-BE49-F238E27FC236}">
                <a16:creationId xmlns:a16="http://schemas.microsoft.com/office/drawing/2014/main" id="{95134B4B-1F4A-8AD3-4415-8C3399168CE4}"/>
              </a:ext>
            </a:extLst>
          </p:cNvPr>
          <p:cNvSpPr/>
          <p:nvPr/>
        </p:nvSpPr>
        <p:spPr>
          <a:xfrm>
            <a:off x="3113964" y="3459144"/>
            <a:ext cx="1296764" cy="258861"/>
          </a:xfrm>
          <a:prstGeom prst="rect">
            <a:avLst/>
          </a:prstGeom>
          <a:noFill/>
          <a:ln w="1270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zh-CN" sz="1200" dirty="0">
                <a:solidFill>
                  <a:srgbClr val="03905C"/>
                </a:solidFill>
                <a:latin typeface="Microsoft YaHei"/>
                <a:ea typeface="Microsoft YaHei"/>
              </a:rPr>
              <a:t>Requests</a:t>
            </a:r>
            <a:endParaRPr lang="zh-CN" altLang="zh-CN" sz="1200" dirty="0">
              <a:solidFill>
                <a:srgbClr val="03905C"/>
              </a:solidFill>
              <a:latin typeface="Microsoft YaHei"/>
              <a:ea typeface="Microsoft YaHei"/>
            </a:endParaRPr>
          </a:p>
        </p:txBody>
      </p:sp>
      <p:sp>
        <p:nvSpPr>
          <p:cNvPr id="48" name="圆角矩形 381">
            <a:extLst>
              <a:ext uri="{FF2B5EF4-FFF2-40B4-BE49-F238E27FC236}">
                <a16:creationId xmlns:a16="http://schemas.microsoft.com/office/drawing/2014/main" id="{C4A84EB1-FEA0-DC00-1F42-A3F4DE7519E4}"/>
              </a:ext>
            </a:extLst>
          </p:cNvPr>
          <p:cNvSpPr/>
          <p:nvPr/>
        </p:nvSpPr>
        <p:spPr>
          <a:xfrm>
            <a:off x="3337742" y="3781725"/>
            <a:ext cx="944055" cy="288967"/>
          </a:xfrm>
          <a:prstGeom prst="roundRect">
            <a:avLst/>
          </a:prstGeom>
          <a:solidFill>
            <a:schemeClr val="accent2"/>
          </a:solidFill>
          <a:ln w="1270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zh-CN" sz="1000" dirty="0">
                <a:solidFill>
                  <a:srgbClr val="FFFFFF"/>
                </a:solidFill>
                <a:latin typeface="Microsoft YaHei"/>
                <a:ea typeface="Microsoft YaHei"/>
              </a:rPr>
              <a:t>Req Queue</a:t>
            </a:r>
            <a:endParaRPr lang="zh-CN" altLang="zh-CN" sz="1000" dirty="0">
              <a:solidFill>
                <a:srgbClr val="FFFFFF"/>
              </a:solidFill>
              <a:latin typeface="Microsoft YaHei"/>
              <a:ea typeface="Microsoft YaHei"/>
            </a:endParaRPr>
          </a:p>
        </p:txBody>
      </p:sp>
      <p:sp>
        <p:nvSpPr>
          <p:cNvPr id="49" name="圆角矩形 381">
            <a:extLst>
              <a:ext uri="{FF2B5EF4-FFF2-40B4-BE49-F238E27FC236}">
                <a16:creationId xmlns:a16="http://schemas.microsoft.com/office/drawing/2014/main" id="{0F3A18C6-59CF-46C0-2FC8-52A229DAF758}"/>
              </a:ext>
            </a:extLst>
          </p:cNvPr>
          <p:cNvSpPr/>
          <p:nvPr/>
        </p:nvSpPr>
        <p:spPr>
          <a:xfrm>
            <a:off x="3337742" y="4179997"/>
            <a:ext cx="944055" cy="288967"/>
          </a:xfrm>
          <a:prstGeom prst="roundRect">
            <a:avLst/>
          </a:prstGeom>
          <a:solidFill>
            <a:schemeClr val="accent2"/>
          </a:solidFill>
          <a:ln w="1270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zh-CN" sz="1000" dirty="0">
                <a:solidFill>
                  <a:srgbClr val="FFFFFF"/>
                </a:solidFill>
                <a:latin typeface="Microsoft YaHei"/>
                <a:ea typeface="Microsoft YaHei"/>
              </a:rPr>
              <a:t>Route</a:t>
            </a:r>
            <a:endParaRPr lang="zh-CN" altLang="zh-CN" sz="1000" dirty="0">
              <a:solidFill>
                <a:srgbClr val="FFFFFF"/>
              </a:solidFill>
              <a:latin typeface="Microsoft YaHei"/>
              <a:ea typeface="Microsoft YaHei"/>
            </a:endParaRPr>
          </a:p>
        </p:txBody>
      </p:sp>
      <p:sp>
        <p:nvSpPr>
          <p:cNvPr id="50" name="圆角矩形 381">
            <a:extLst>
              <a:ext uri="{FF2B5EF4-FFF2-40B4-BE49-F238E27FC236}">
                <a16:creationId xmlns:a16="http://schemas.microsoft.com/office/drawing/2014/main" id="{5282502A-2F7D-6022-51ED-D4CFCF288113}"/>
              </a:ext>
            </a:extLst>
          </p:cNvPr>
          <p:cNvSpPr/>
          <p:nvPr/>
        </p:nvSpPr>
        <p:spPr>
          <a:xfrm>
            <a:off x="3337742" y="4554493"/>
            <a:ext cx="944055" cy="288967"/>
          </a:xfrm>
          <a:prstGeom prst="roundRect">
            <a:avLst/>
          </a:prstGeom>
          <a:solidFill>
            <a:schemeClr val="accent2"/>
          </a:solidFill>
          <a:ln w="1270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zh-CN" sz="1000" dirty="0">
                <a:solidFill>
                  <a:srgbClr val="FFFFFF"/>
                </a:solidFill>
                <a:latin typeface="Microsoft YaHei"/>
                <a:ea typeface="Microsoft YaHei"/>
              </a:rPr>
              <a:t>Monitoring</a:t>
            </a:r>
            <a:endParaRPr lang="zh-CN" altLang="zh-CN" sz="1000" dirty="0">
              <a:solidFill>
                <a:srgbClr val="FFFFFF"/>
              </a:solidFill>
              <a:latin typeface="Microsoft YaHei"/>
              <a:ea typeface="Microsoft YaHei"/>
            </a:endParaRPr>
          </a:p>
        </p:txBody>
      </p:sp>
      <p:sp>
        <p:nvSpPr>
          <p:cNvPr id="51" name="矩形 378">
            <a:extLst>
              <a:ext uri="{FF2B5EF4-FFF2-40B4-BE49-F238E27FC236}">
                <a16:creationId xmlns:a16="http://schemas.microsoft.com/office/drawing/2014/main" id="{2D07AC7C-AF7E-0F63-D709-E3BFCF32E69C}"/>
              </a:ext>
            </a:extLst>
          </p:cNvPr>
          <p:cNvSpPr/>
          <p:nvPr/>
        </p:nvSpPr>
        <p:spPr>
          <a:xfrm>
            <a:off x="3122642" y="5040369"/>
            <a:ext cx="1374255" cy="1454050"/>
          </a:xfrm>
          <a:prstGeom prst="rect">
            <a:avLst/>
          </a:prstGeom>
          <a:noFill/>
          <a:ln w="9525">
            <a:solidFill>
              <a:srgbClr val="03905C"/>
            </a:solidFill>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lang="zh-CN" altLang="zh-CN" sz="1200">
              <a:solidFill>
                <a:srgbClr val="003078"/>
              </a:solidFill>
              <a:latin typeface="Microsoft YaHei"/>
              <a:ea typeface="Microsoft YaHei"/>
            </a:endParaRPr>
          </a:p>
        </p:txBody>
      </p:sp>
      <p:sp>
        <p:nvSpPr>
          <p:cNvPr id="52" name="矩形 379">
            <a:extLst>
              <a:ext uri="{FF2B5EF4-FFF2-40B4-BE49-F238E27FC236}">
                <a16:creationId xmlns:a16="http://schemas.microsoft.com/office/drawing/2014/main" id="{8C2199AD-2063-BF4F-7470-EFC5A3FB8133}"/>
              </a:ext>
            </a:extLst>
          </p:cNvPr>
          <p:cNvSpPr/>
          <p:nvPr/>
        </p:nvSpPr>
        <p:spPr>
          <a:xfrm>
            <a:off x="3113964" y="5040369"/>
            <a:ext cx="1296764" cy="258861"/>
          </a:xfrm>
          <a:prstGeom prst="rect">
            <a:avLst/>
          </a:prstGeom>
          <a:noFill/>
          <a:ln w="1270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zh-CN" sz="1200" dirty="0">
                <a:solidFill>
                  <a:srgbClr val="03905C"/>
                </a:solidFill>
                <a:latin typeface="Microsoft YaHei"/>
                <a:ea typeface="Microsoft YaHei"/>
              </a:rPr>
              <a:t>Res Scheduling</a:t>
            </a:r>
            <a:endParaRPr lang="zh-CN" altLang="zh-CN" sz="1200" dirty="0">
              <a:solidFill>
                <a:srgbClr val="03905C"/>
              </a:solidFill>
              <a:latin typeface="Microsoft YaHei"/>
              <a:ea typeface="Microsoft YaHei"/>
            </a:endParaRPr>
          </a:p>
        </p:txBody>
      </p:sp>
      <p:sp>
        <p:nvSpPr>
          <p:cNvPr id="53" name="圆角矩形 381">
            <a:extLst>
              <a:ext uri="{FF2B5EF4-FFF2-40B4-BE49-F238E27FC236}">
                <a16:creationId xmlns:a16="http://schemas.microsoft.com/office/drawing/2014/main" id="{395B763A-FADE-3C42-9BA7-17FBCEE785B1}"/>
              </a:ext>
            </a:extLst>
          </p:cNvPr>
          <p:cNvSpPr/>
          <p:nvPr/>
        </p:nvSpPr>
        <p:spPr>
          <a:xfrm>
            <a:off x="3337742" y="5362951"/>
            <a:ext cx="944055" cy="288967"/>
          </a:xfrm>
          <a:prstGeom prst="roundRect">
            <a:avLst/>
          </a:prstGeom>
          <a:solidFill>
            <a:schemeClr val="accent2"/>
          </a:solidFill>
          <a:ln w="1270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zh-CN" sz="1000" dirty="0">
                <a:solidFill>
                  <a:srgbClr val="FFFFFF"/>
                </a:solidFill>
                <a:latin typeface="Microsoft YaHei"/>
                <a:ea typeface="Microsoft YaHei"/>
              </a:rPr>
              <a:t>Instance </a:t>
            </a:r>
            <a:r>
              <a:rPr lang="en-US" altLang="zh-CN" sz="1000" dirty="0" err="1">
                <a:solidFill>
                  <a:srgbClr val="FFFFFF"/>
                </a:solidFill>
                <a:latin typeface="Microsoft YaHei"/>
                <a:ea typeface="Microsoft YaHei"/>
              </a:rPr>
              <a:t>Mgmt</a:t>
            </a:r>
            <a:endParaRPr lang="zh-CN" altLang="zh-CN" sz="1000" dirty="0">
              <a:solidFill>
                <a:srgbClr val="FFFFFF"/>
              </a:solidFill>
              <a:latin typeface="Microsoft YaHei"/>
              <a:ea typeface="Microsoft YaHei"/>
            </a:endParaRPr>
          </a:p>
        </p:txBody>
      </p:sp>
      <p:sp>
        <p:nvSpPr>
          <p:cNvPr id="54" name="圆角矩形 381">
            <a:extLst>
              <a:ext uri="{FF2B5EF4-FFF2-40B4-BE49-F238E27FC236}">
                <a16:creationId xmlns:a16="http://schemas.microsoft.com/office/drawing/2014/main" id="{83389D02-DD7B-B485-7EF6-85EF268D29EC}"/>
              </a:ext>
            </a:extLst>
          </p:cNvPr>
          <p:cNvSpPr/>
          <p:nvPr/>
        </p:nvSpPr>
        <p:spPr>
          <a:xfrm>
            <a:off x="3337742" y="5761223"/>
            <a:ext cx="944055" cy="288967"/>
          </a:xfrm>
          <a:prstGeom prst="roundRect">
            <a:avLst/>
          </a:prstGeom>
          <a:solidFill>
            <a:schemeClr val="accent2"/>
          </a:solidFill>
          <a:ln w="1270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zh-CN" sz="1000" dirty="0">
                <a:solidFill>
                  <a:srgbClr val="FFFFFF"/>
                </a:solidFill>
                <a:latin typeface="Microsoft YaHei"/>
                <a:ea typeface="Microsoft YaHei"/>
              </a:rPr>
              <a:t>Instance Recycle</a:t>
            </a:r>
            <a:endParaRPr lang="zh-CN" altLang="zh-CN" sz="1000" dirty="0">
              <a:solidFill>
                <a:srgbClr val="FFFFFF"/>
              </a:solidFill>
              <a:latin typeface="Microsoft YaHei"/>
              <a:ea typeface="Microsoft YaHei"/>
            </a:endParaRPr>
          </a:p>
        </p:txBody>
      </p:sp>
      <p:sp>
        <p:nvSpPr>
          <p:cNvPr id="55" name="圆角矩形 381">
            <a:extLst>
              <a:ext uri="{FF2B5EF4-FFF2-40B4-BE49-F238E27FC236}">
                <a16:creationId xmlns:a16="http://schemas.microsoft.com/office/drawing/2014/main" id="{088F407B-EDAF-37E7-B4EB-5522B6FFB796}"/>
              </a:ext>
            </a:extLst>
          </p:cNvPr>
          <p:cNvSpPr/>
          <p:nvPr/>
        </p:nvSpPr>
        <p:spPr>
          <a:xfrm>
            <a:off x="3337742" y="6135718"/>
            <a:ext cx="944055" cy="288967"/>
          </a:xfrm>
          <a:prstGeom prst="roundRect">
            <a:avLst/>
          </a:prstGeom>
          <a:solidFill>
            <a:schemeClr val="accent2"/>
          </a:solidFill>
          <a:ln w="12700">
            <a:miter/>
          </a:ln>
        </p:spPr>
        <p:txBody>
          <a:bodyPr lIns="50800" tIns="50800" rIns="50800" bIns="50800"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marL="0" lvl="0" indent="0" algn="ctr">
              <a:buNone/>
            </a:pPr>
            <a:r>
              <a:rPr lang="en-US" altLang="zh-CN" sz="1000" dirty="0">
                <a:solidFill>
                  <a:srgbClr val="FFFFFF"/>
                </a:solidFill>
                <a:latin typeface="Microsoft YaHei"/>
                <a:ea typeface="Microsoft YaHei"/>
              </a:rPr>
              <a:t>Quota</a:t>
            </a:r>
            <a:endParaRPr lang="zh-CN" altLang="zh-CN" sz="1000" dirty="0">
              <a:solidFill>
                <a:srgbClr val="FFFFFF"/>
              </a:solidFill>
              <a:latin typeface="Microsoft YaHei"/>
              <a:ea typeface="Microsoft YaHei"/>
            </a:endParaRPr>
          </a:p>
        </p:txBody>
      </p:sp>
      <p:sp>
        <p:nvSpPr>
          <p:cNvPr id="56" name="上下箭头 55">
            <a:extLst>
              <a:ext uri="{FF2B5EF4-FFF2-40B4-BE49-F238E27FC236}">
                <a16:creationId xmlns:a16="http://schemas.microsoft.com/office/drawing/2014/main" id="{F2DC5109-5649-C727-967E-A39B8A17DD5C}"/>
              </a:ext>
            </a:extLst>
          </p:cNvPr>
          <p:cNvSpPr/>
          <p:nvPr/>
        </p:nvSpPr>
        <p:spPr>
          <a:xfrm>
            <a:off x="3716533" y="4856758"/>
            <a:ext cx="180814" cy="258305"/>
          </a:xfrm>
          <a:prstGeom prst="upDownArrow">
            <a:avLst/>
          </a:prstGeom>
          <a:solidFill>
            <a:schemeClr val="bg2">
              <a:lumMod val="75000"/>
            </a:schemeClr>
          </a:solidFill>
          <a:ln w="0"/>
        </p:spPr>
        <p:txBody>
          <a:bodyPr anchor="ct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algn="ctr"/>
            <a:endParaRPr>
              <a:latin typeface="Microsoft YaHei"/>
              <a:ea typeface="Microsoft YaHei"/>
            </a:endParaRPr>
          </a:p>
        </p:txBody>
      </p:sp>
      <p:cxnSp>
        <p:nvCxnSpPr>
          <p:cNvPr id="57" name="曲线连接符 56">
            <a:extLst>
              <a:ext uri="{FF2B5EF4-FFF2-40B4-BE49-F238E27FC236}">
                <a16:creationId xmlns:a16="http://schemas.microsoft.com/office/drawing/2014/main" id="{4E42383A-D03C-6DC9-CDF0-4A026891710C}"/>
              </a:ext>
            </a:extLst>
          </p:cNvPr>
          <p:cNvCxnSpPr>
            <a:stCxn id="44" idx="1"/>
            <a:endCxn id="31" idx="0"/>
          </p:cNvCxnSpPr>
          <p:nvPr/>
        </p:nvCxnSpPr>
        <p:spPr>
          <a:xfrm flipV="1">
            <a:off x="4643882" y="4393438"/>
            <a:ext cx="755650" cy="577850"/>
          </a:xfrm>
          <a:prstGeom prst="curvedConnector3">
            <a:avLst>
              <a:gd name="adj1" fmla="val 50000"/>
            </a:avLst>
          </a:prstGeom>
          <a:noFill/>
          <a:ln w="25400">
            <a:solidFill>
              <a:srgbClr val="9D9D9D"/>
            </a:solidFill>
            <a:prstDash val="solid"/>
            <a:headEnd w="med" len="med"/>
            <a:tailEnd type="triangle" w="med" len="med"/>
          </a:ln>
        </p:spPr>
      </p:cxnSp>
      <p:sp>
        <p:nvSpPr>
          <p:cNvPr id="58" name="文本框 57">
            <a:extLst>
              <a:ext uri="{FF2B5EF4-FFF2-40B4-BE49-F238E27FC236}">
                <a16:creationId xmlns:a16="http://schemas.microsoft.com/office/drawing/2014/main" id="{AD10CC81-4933-7BB3-1CD1-01E203823A23}"/>
              </a:ext>
            </a:extLst>
          </p:cNvPr>
          <p:cNvSpPr txBox="1"/>
          <p:nvPr/>
        </p:nvSpPr>
        <p:spPr>
          <a:xfrm>
            <a:off x="5263542" y="5651918"/>
            <a:ext cx="2824283" cy="323850"/>
          </a:xfrm>
          <a:prstGeom prst="rect">
            <a:avLst/>
          </a:prstGeom>
          <a:ln w="6350">
            <a:prstDash val="solid"/>
          </a:ln>
        </p:spPr>
        <p:txBody>
          <a:bodyP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lvl="0"/>
            <a:r>
              <a:rPr lang="en-US" altLang="zh-CN" sz="1200" dirty="0">
                <a:latin typeface="Microsoft YaHei"/>
                <a:ea typeface="Microsoft YaHei"/>
              </a:rPr>
              <a:t>Backup </a:t>
            </a:r>
            <a:r>
              <a:rPr lang="en-US" altLang="zh-CN" sz="1200" dirty="0" err="1">
                <a:latin typeface="Microsoft YaHei"/>
                <a:ea typeface="Microsoft YaHei"/>
              </a:rPr>
              <a:t>FaaS</a:t>
            </a:r>
            <a:r>
              <a:rPr lang="en-US" altLang="zh-CN" sz="1200" dirty="0">
                <a:latin typeface="Microsoft YaHei"/>
                <a:ea typeface="Microsoft YaHei"/>
              </a:rPr>
              <a:t> resource pool</a:t>
            </a:r>
            <a:endParaRPr lang="zh-CN" altLang="zh-CN" sz="1200" dirty="0">
              <a:latin typeface="Microsoft YaHei"/>
              <a:ea typeface="Microsoft YaHei"/>
            </a:endParaRPr>
          </a:p>
        </p:txBody>
      </p:sp>
      <p:sp>
        <p:nvSpPr>
          <p:cNvPr id="59" name="矩形 58">
            <a:extLst>
              <a:ext uri="{FF2B5EF4-FFF2-40B4-BE49-F238E27FC236}">
                <a16:creationId xmlns:a16="http://schemas.microsoft.com/office/drawing/2014/main" id="{33811B45-B2FD-FD60-2A0A-C4CF0ABABC55}"/>
              </a:ext>
            </a:extLst>
          </p:cNvPr>
          <p:cNvSpPr/>
          <p:nvPr/>
        </p:nvSpPr>
        <p:spPr>
          <a:xfrm>
            <a:off x="5399680" y="5957738"/>
            <a:ext cx="6646844" cy="615505"/>
          </a:xfrm>
          <a:prstGeom prst="rect">
            <a:avLst/>
          </a:prstGeom>
          <a:noFill/>
          <a:ln w="19050">
            <a:solidFill>
              <a:srgbClr val="C4C4C4"/>
            </a:solidFill>
            <a:prstDash val="dash"/>
          </a:ln>
        </p:spPr>
        <p:txBody>
          <a:bodyPr anchor="ctr"/>
          <a:lstStyle>
            <a:lvl1pPr marL="0" lvl="0" algn="l" defTabSz="914400">
              <a:lnSpc>
                <a:spcPct val="130000"/>
              </a:lnSpc>
              <a:defRPr sz="1800" kern="1200">
                <a:solidFill>
                  <a:schemeClr val="tx1"/>
                </a:solidFill>
                <a:latin typeface="微软雅黑"/>
                <a:ea typeface="微软雅黑"/>
              </a:defRPr>
            </a:lvl1pPr>
            <a:lvl2pPr marL="457200" lvl="1" algn="l" defTabSz="914400">
              <a:lnSpc>
                <a:spcPct val="130000"/>
              </a:lnSpc>
              <a:defRPr sz="1800" kern="1200">
                <a:solidFill>
                  <a:schemeClr val="tx1"/>
                </a:solidFill>
                <a:latin typeface="微软雅黑"/>
                <a:ea typeface="微软雅黑"/>
              </a:defRPr>
            </a:lvl2pPr>
            <a:lvl3pPr marL="914400" lvl="2" algn="l" defTabSz="914400">
              <a:lnSpc>
                <a:spcPct val="130000"/>
              </a:lnSpc>
              <a:defRPr sz="1800" kern="1200">
                <a:solidFill>
                  <a:schemeClr val="tx1"/>
                </a:solidFill>
                <a:latin typeface="微软雅黑"/>
                <a:ea typeface="微软雅黑"/>
              </a:defRPr>
            </a:lvl3pPr>
            <a:lvl4pPr marL="1371600" lvl="3" algn="l" defTabSz="914400">
              <a:lnSpc>
                <a:spcPct val="130000"/>
              </a:lnSpc>
              <a:defRPr sz="1800" kern="1200">
                <a:solidFill>
                  <a:schemeClr val="tx1"/>
                </a:solidFill>
                <a:latin typeface="微软雅黑"/>
                <a:ea typeface="微软雅黑"/>
              </a:defRPr>
            </a:lvl4pPr>
            <a:lvl5pPr marL="1828800" lvl="4" algn="l" defTabSz="914400">
              <a:lnSpc>
                <a:spcPct val="130000"/>
              </a:lnSpc>
              <a:defRPr sz="1800" kern="1200">
                <a:solidFill>
                  <a:schemeClr val="tx1"/>
                </a:solidFill>
                <a:latin typeface="微软雅黑"/>
                <a:ea typeface="微软雅黑"/>
              </a:defRPr>
            </a:lvl5pPr>
            <a:lvl6pPr marL="2286000" lvl="5" algn="l" defTabSz="914400">
              <a:lnSpc>
                <a:spcPct val="130000"/>
              </a:lnSpc>
              <a:defRPr sz="1800" kern="1200">
                <a:solidFill>
                  <a:schemeClr val="tx1"/>
                </a:solidFill>
                <a:latin typeface="微软雅黑"/>
                <a:ea typeface="微软雅黑"/>
              </a:defRPr>
            </a:lvl6pPr>
            <a:lvl7pPr marL="2743200" lvl="6" algn="l" defTabSz="914400">
              <a:lnSpc>
                <a:spcPct val="130000"/>
              </a:lnSpc>
              <a:defRPr sz="1800" kern="1200">
                <a:solidFill>
                  <a:schemeClr val="tx1"/>
                </a:solidFill>
                <a:latin typeface="微软雅黑"/>
                <a:ea typeface="微软雅黑"/>
              </a:defRPr>
            </a:lvl7pPr>
            <a:lvl8pPr marL="3200400" lvl="7" algn="l" defTabSz="914400">
              <a:lnSpc>
                <a:spcPct val="130000"/>
              </a:lnSpc>
              <a:defRPr sz="1800" kern="1200">
                <a:solidFill>
                  <a:schemeClr val="tx1"/>
                </a:solidFill>
                <a:latin typeface="微软雅黑"/>
                <a:ea typeface="微软雅黑"/>
              </a:defRPr>
            </a:lvl8pPr>
            <a:lvl9pPr marL="3657600" lvl="8" algn="l" defTabSz="914400">
              <a:lnSpc>
                <a:spcPct val="130000"/>
              </a:lnSpc>
              <a:defRPr sz="1800" kern="1200">
                <a:solidFill>
                  <a:schemeClr val="tx1"/>
                </a:solidFill>
                <a:latin typeface="微软雅黑"/>
                <a:ea typeface="微软雅黑"/>
              </a:defRPr>
            </a:lvl9pPr>
          </a:lstStyle>
          <a:p>
            <a:pPr algn="ctr"/>
            <a:endParaRPr>
              <a:latin typeface="Microsoft YaHei"/>
              <a:ea typeface="Microsoft YaHei"/>
            </a:endParaRPr>
          </a:p>
        </p:txBody>
      </p:sp>
      <p:sp>
        <p:nvSpPr>
          <p:cNvPr id="60" name="圆角矩形 59">
            <a:extLst>
              <a:ext uri="{FF2B5EF4-FFF2-40B4-BE49-F238E27FC236}">
                <a16:creationId xmlns:a16="http://schemas.microsoft.com/office/drawing/2014/main" id="{F3F5EF9B-20A6-9EEF-B0FE-AEFB833875AF}"/>
              </a:ext>
            </a:extLst>
          </p:cNvPr>
          <p:cNvSpPr/>
          <p:nvPr/>
        </p:nvSpPr>
        <p:spPr>
          <a:xfrm>
            <a:off x="5504057"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SCF </a:t>
            </a:r>
            <a:r>
              <a:rPr lang="en-US" altLang="zh-CN" sz="1000" b="0" dirty="0">
                <a:solidFill>
                  <a:srgbClr val="FFFFFF"/>
                </a:solidFill>
                <a:latin typeface="Microsoft YaHei"/>
                <a:ea typeface="Microsoft YaHei"/>
              </a:rPr>
              <a:t>Inst</a:t>
            </a:r>
            <a:endParaRPr lang="zh-CN" altLang="zh-CN" sz="1000" b="0" dirty="0">
              <a:solidFill>
                <a:srgbClr val="FFFFFF"/>
              </a:solidFill>
              <a:latin typeface="Microsoft YaHei"/>
              <a:ea typeface="Microsoft YaHei"/>
            </a:endParaRPr>
          </a:p>
        </p:txBody>
      </p:sp>
      <p:sp>
        <p:nvSpPr>
          <p:cNvPr id="61" name="圆角矩形 60">
            <a:extLst>
              <a:ext uri="{FF2B5EF4-FFF2-40B4-BE49-F238E27FC236}">
                <a16:creationId xmlns:a16="http://schemas.microsoft.com/office/drawing/2014/main" id="{955A0BC5-7F3A-9412-4948-2C809A5E93F1}"/>
              </a:ext>
            </a:extLst>
          </p:cNvPr>
          <p:cNvSpPr/>
          <p:nvPr/>
        </p:nvSpPr>
        <p:spPr>
          <a:xfrm>
            <a:off x="6157246"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SCF </a:t>
            </a:r>
            <a:r>
              <a:rPr lang="en-US" altLang="zh-CN" sz="1000" b="0" dirty="0">
                <a:solidFill>
                  <a:srgbClr val="FFFFFF"/>
                </a:solidFill>
                <a:latin typeface="Microsoft YaHei"/>
                <a:ea typeface="Microsoft YaHei"/>
              </a:rPr>
              <a:t>Inst</a:t>
            </a:r>
            <a:endParaRPr lang="zh-CN" altLang="zh-CN" sz="1000" b="0" dirty="0">
              <a:solidFill>
                <a:srgbClr val="FFFFFF"/>
              </a:solidFill>
              <a:latin typeface="Microsoft YaHei"/>
              <a:ea typeface="Microsoft YaHei"/>
            </a:endParaRPr>
          </a:p>
        </p:txBody>
      </p:sp>
      <p:sp>
        <p:nvSpPr>
          <p:cNvPr id="62" name="圆角矩形 61">
            <a:extLst>
              <a:ext uri="{FF2B5EF4-FFF2-40B4-BE49-F238E27FC236}">
                <a16:creationId xmlns:a16="http://schemas.microsoft.com/office/drawing/2014/main" id="{DA044A68-0866-5797-4F40-896EEA95E090}"/>
              </a:ext>
            </a:extLst>
          </p:cNvPr>
          <p:cNvSpPr/>
          <p:nvPr/>
        </p:nvSpPr>
        <p:spPr>
          <a:xfrm>
            <a:off x="6810434"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SCF </a:t>
            </a:r>
            <a:r>
              <a:rPr lang="en-US" altLang="zh-CN" sz="1000" b="0" dirty="0">
                <a:solidFill>
                  <a:srgbClr val="FFFFFF"/>
                </a:solidFill>
                <a:latin typeface="Microsoft YaHei"/>
                <a:ea typeface="Microsoft YaHei"/>
              </a:rPr>
              <a:t>Inst</a:t>
            </a:r>
            <a:endParaRPr lang="zh-CN" altLang="zh-CN" sz="1000" b="0" dirty="0">
              <a:solidFill>
                <a:srgbClr val="FFFFFF"/>
              </a:solidFill>
              <a:latin typeface="Microsoft YaHei"/>
              <a:ea typeface="Microsoft YaHei"/>
            </a:endParaRPr>
          </a:p>
        </p:txBody>
      </p:sp>
      <p:sp>
        <p:nvSpPr>
          <p:cNvPr id="63" name="圆角矩形 62">
            <a:extLst>
              <a:ext uri="{FF2B5EF4-FFF2-40B4-BE49-F238E27FC236}">
                <a16:creationId xmlns:a16="http://schemas.microsoft.com/office/drawing/2014/main" id="{058EB324-BC67-2B37-7298-358703508FF5}"/>
              </a:ext>
            </a:extLst>
          </p:cNvPr>
          <p:cNvSpPr/>
          <p:nvPr/>
        </p:nvSpPr>
        <p:spPr>
          <a:xfrm>
            <a:off x="7463623"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SCF </a:t>
            </a:r>
            <a:r>
              <a:rPr lang="en-US" altLang="zh-CN" sz="1000" b="0" dirty="0">
                <a:solidFill>
                  <a:srgbClr val="FFFFFF"/>
                </a:solidFill>
                <a:latin typeface="Microsoft YaHei"/>
                <a:ea typeface="Microsoft YaHei"/>
              </a:rPr>
              <a:t>Inst</a:t>
            </a:r>
            <a:endParaRPr lang="zh-CN" altLang="zh-CN" sz="1000" b="0" dirty="0">
              <a:solidFill>
                <a:srgbClr val="FFFFFF"/>
              </a:solidFill>
              <a:latin typeface="Microsoft YaHei"/>
              <a:ea typeface="Microsoft YaHei"/>
            </a:endParaRPr>
          </a:p>
        </p:txBody>
      </p:sp>
      <p:sp>
        <p:nvSpPr>
          <p:cNvPr id="64" name="圆角矩形 63">
            <a:extLst>
              <a:ext uri="{FF2B5EF4-FFF2-40B4-BE49-F238E27FC236}">
                <a16:creationId xmlns:a16="http://schemas.microsoft.com/office/drawing/2014/main" id="{F0F3D114-75B5-0487-D5AA-4F47FAFB934D}"/>
              </a:ext>
            </a:extLst>
          </p:cNvPr>
          <p:cNvSpPr/>
          <p:nvPr/>
        </p:nvSpPr>
        <p:spPr>
          <a:xfrm>
            <a:off x="8116812"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a:t>
            </a:r>
            <a:endParaRPr lang="zh-CN" altLang="zh-CN" sz="1000" b="0" dirty="0">
              <a:solidFill>
                <a:srgbClr val="FFFFFF"/>
              </a:solidFill>
              <a:latin typeface="Microsoft YaHei"/>
              <a:ea typeface="Microsoft YaHei"/>
            </a:endParaRPr>
          </a:p>
        </p:txBody>
      </p:sp>
      <p:sp>
        <p:nvSpPr>
          <p:cNvPr id="65" name="圆角矩形 64">
            <a:extLst>
              <a:ext uri="{FF2B5EF4-FFF2-40B4-BE49-F238E27FC236}">
                <a16:creationId xmlns:a16="http://schemas.microsoft.com/office/drawing/2014/main" id="{82C2D207-1B37-D853-0EA2-A1F2AD166C7C}"/>
              </a:ext>
            </a:extLst>
          </p:cNvPr>
          <p:cNvSpPr/>
          <p:nvPr/>
        </p:nvSpPr>
        <p:spPr>
          <a:xfrm>
            <a:off x="8770000"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a:t>
            </a:r>
            <a:endParaRPr lang="zh-CN" altLang="zh-CN" sz="1000" b="0" dirty="0">
              <a:solidFill>
                <a:srgbClr val="FFFFFF"/>
              </a:solidFill>
              <a:latin typeface="Microsoft YaHei"/>
              <a:ea typeface="Microsoft YaHei"/>
            </a:endParaRPr>
          </a:p>
        </p:txBody>
      </p:sp>
      <p:sp>
        <p:nvSpPr>
          <p:cNvPr id="66" name="圆角矩形 65">
            <a:extLst>
              <a:ext uri="{FF2B5EF4-FFF2-40B4-BE49-F238E27FC236}">
                <a16:creationId xmlns:a16="http://schemas.microsoft.com/office/drawing/2014/main" id="{2AC1CAAF-7B10-EBBD-D399-E910552423B1}"/>
              </a:ext>
            </a:extLst>
          </p:cNvPr>
          <p:cNvSpPr/>
          <p:nvPr/>
        </p:nvSpPr>
        <p:spPr>
          <a:xfrm>
            <a:off x="9423189"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a:t>
            </a:r>
            <a:endParaRPr lang="zh-CN" altLang="zh-CN" sz="1000" b="0" dirty="0">
              <a:solidFill>
                <a:srgbClr val="FFFFFF"/>
              </a:solidFill>
              <a:latin typeface="Microsoft YaHei"/>
              <a:ea typeface="Microsoft YaHei"/>
            </a:endParaRPr>
          </a:p>
        </p:txBody>
      </p:sp>
      <p:sp>
        <p:nvSpPr>
          <p:cNvPr id="67" name="圆角矩形 66">
            <a:extLst>
              <a:ext uri="{FF2B5EF4-FFF2-40B4-BE49-F238E27FC236}">
                <a16:creationId xmlns:a16="http://schemas.microsoft.com/office/drawing/2014/main" id="{4520667B-0DD6-3055-9E26-F248F8F3723B}"/>
              </a:ext>
            </a:extLst>
          </p:cNvPr>
          <p:cNvSpPr/>
          <p:nvPr/>
        </p:nvSpPr>
        <p:spPr>
          <a:xfrm>
            <a:off x="10076377"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SCF </a:t>
            </a:r>
            <a:r>
              <a:rPr lang="en-US" altLang="zh-CN" sz="1000" b="0" dirty="0">
                <a:solidFill>
                  <a:srgbClr val="FFFFFF"/>
                </a:solidFill>
                <a:latin typeface="Microsoft YaHei"/>
                <a:ea typeface="Microsoft YaHei"/>
              </a:rPr>
              <a:t>Inst</a:t>
            </a:r>
            <a:endParaRPr lang="zh-CN" altLang="zh-CN" sz="1000" b="0" dirty="0">
              <a:solidFill>
                <a:srgbClr val="FFFFFF"/>
              </a:solidFill>
              <a:latin typeface="Microsoft YaHei"/>
              <a:ea typeface="Microsoft YaHei"/>
            </a:endParaRPr>
          </a:p>
        </p:txBody>
      </p:sp>
      <p:sp>
        <p:nvSpPr>
          <p:cNvPr id="68" name="圆角矩形 67">
            <a:extLst>
              <a:ext uri="{FF2B5EF4-FFF2-40B4-BE49-F238E27FC236}">
                <a16:creationId xmlns:a16="http://schemas.microsoft.com/office/drawing/2014/main" id="{8D55FDA9-04DA-8D1A-1C05-73107AE355AF}"/>
              </a:ext>
            </a:extLst>
          </p:cNvPr>
          <p:cNvSpPr/>
          <p:nvPr/>
        </p:nvSpPr>
        <p:spPr>
          <a:xfrm>
            <a:off x="10729566"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SCF </a:t>
            </a:r>
            <a:r>
              <a:rPr lang="en-US" altLang="zh-CN" sz="1000" b="0" dirty="0">
                <a:solidFill>
                  <a:srgbClr val="FFFFFF"/>
                </a:solidFill>
                <a:latin typeface="Microsoft YaHei"/>
                <a:ea typeface="Microsoft YaHei"/>
              </a:rPr>
              <a:t>Inst</a:t>
            </a:r>
            <a:endParaRPr lang="zh-CN" altLang="zh-CN" sz="1000" b="0" dirty="0">
              <a:solidFill>
                <a:srgbClr val="FFFFFF"/>
              </a:solidFill>
              <a:latin typeface="Microsoft YaHei"/>
              <a:ea typeface="Microsoft YaHei"/>
            </a:endParaRPr>
          </a:p>
        </p:txBody>
      </p:sp>
      <p:sp>
        <p:nvSpPr>
          <p:cNvPr id="69" name="圆角矩形 68">
            <a:extLst>
              <a:ext uri="{FF2B5EF4-FFF2-40B4-BE49-F238E27FC236}">
                <a16:creationId xmlns:a16="http://schemas.microsoft.com/office/drawing/2014/main" id="{BCBD0560-9315-5396-8398-58ED7F75A6DB}"/>
              </a:ext>
            </a:extLst>
          </p:cNvPr>
          <p:cNvSpPr/>
          <p:nvPr/>
        </p:nvSpPr>
        <p:spPr>
          <a:xfrm>
            <a:off x="11382755" y="6013922"/>
            <a:ext cx="532504" cy="476091"/>
          </a:xfrm>
          <a:prstGeom prst="roundRect">
            <a:avLst/>
          </a:prstGeom>
          <a:solidFill>
            <a:schemeClr val="accent6"/>
          </a:solidFill>
          <a:ln w="0"/>
        </p:spPr>
        <p:txBody>
          <a:bodyPr anchor="ctr"/>
          <a:lstStyle>
            <a:lvl1pPr marL="0" lvl="0" indent="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lgn="ctr"/>
            <a:r>
              <a:rPr lang="en-US" altLang="en-US" sz="1000" b="0" dirty="0">
                <a:solidFill>
                  <a:srgbClr val="FFFFFF"/>
                </a:solidFill>
                <a:latin typeface="Microsoft YaHei"/>
                <a:ea typeface="Microsoft YaHei"/>
              </a:rPr>
              <a:t>SCF </a:t>
            </a:r>
            <a:r>
              <a:rPr lang="en-US" altLang="zh-CN" sz="1000" b="0" dirty="0">
                <a:solidFill>
                  <a:srgbClr val="FFFFFF"/>
                </a:solidFill>
                <a:latin typeface="Microsoft YaHei"/>
                <a:ea typeface="Microsoft YaHei"/>
              </a:rPr>
              <a:t>Inst</a:t>
            </a:r>
            <a:endParaRPr lang="zh-CN" altLang="zh-CN" sz="1000" b="0" dirty="0">
              <a:solidFill>
                <a:srgbClr val="FFFFFF"/>
              </a:solidFill>
              <a:latin typeface="Microsoft YaHei"/>
              <a:ea typeface="Microsoft YaHei"/>
            </a:endParaRPr>
          </a:p>
        </p:txBody>
      </p:sp>
      <p:cxnSp>
        <p:nvCxnSpPr>
          <p:cNvPr id="70" name="曲线连接符 69">
            <a:extLst>
              <a:ext uri="{FF2B5EF4-FFF2-40B4-BE49-F238E27FC236}">
                <a16:creationId xmlns:a16="http://schemas.microsoft.com/office/drawing/2014/main" id="{5363BC50-C665-C0BF-17E1-D986B8794E99}"/>
              </a:ext>
            </a:extLst>
          </p:cNvPr>
          <p:cNvCxnSpPr>
            <a:stCxn id="44" idx="1"/>
            <a:endCxn id="59" idx="0"/>
          </p:cNvCxnSpPr>
          <p:nvPr/>
        </p:nvCxnSpPr>
        <p:spPr>
          <a:xfrm>
            <a:off x="4643882" y="4971288"/>
            <a:ext cx="755650" cy="1295400"/>
          </a:xfrm>
          <a:prstGeom prst="curvedConnector3">
            <a:avLst>
              <a:gd name="adj1" fmla="val 50000"/>
            </a:avLst>
          </a:prstGeom>
          <a:noFill/>
          <a:ln w="25400">
            <a:solidFill>
              <a:srgbClr val="C4C4C4"/>
            </a:solidFill>
            <a:prstDash val="sysDash"/>
            <a:headEnd w="med" len="med"/>
            <a:tailEnd type="triangle" w="med" len="med"/>
          </a:ln>
        </p:spPr>
      </p:cxnSp>
      <p:sp>
        <p:nvSpPr>
          <p:cNvPr id="71" name="文本框 70">
            <a:extLst>
              <a:ext uri="{FF2B5EF4-FFF2-40B4-BE49-F238E27FC236}">
                <a16:creationId xmlns:a16="http://schemas.microsoft.com/office/drawing/2014/main" id="{58510F83-C2FE-30EE-B488-949D67F24E2A}"/>
              </a:ext>
            </a:extLst>
          </p:cNvPr>
          <p:cNvSpPr txBox="1"/>
          <p:nvPr/>
        </p:nvSpPr>
        <p:spPr>
          <a:xfrm>
            <a:off x="4490194" y="3891986"/>
            <a:ext cx="1013863" cy="400110"/>
          </a:xfrm>
          <a:prstGeom prst="rect">
            <a:avLst/>
          </a:prstGeom>
          <a:solidFill>
            <a:srgbClr val="FFFF00">
              <a:alpha val="50000"/>
            </a:srgbClr>
          </a:solidFill>
          <a:ln w="6350">
            <a:prstDash val="solid"/>
          </a:ln>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r>
              <a:rPr lang="en-US" altLang="zh-CN" sz="1000" dirty="0">
                <a:latin typeface="Microsoft YaHei"/>
                <a:ea typeface="Microsoft YaHei"/>
              </a:rPr>
              <a:t>Resource Aware</a:t>
            </a:r>
            <a:endParaRPr lang="zh-CN" altLang="zh-CN" sz="1000" dirty="0">
              <a:latin typeface="Microsoft YaHei"/>
              <a:ea typeface="Microsoft YaHei"/>
            </a:endParaRPr>
          </a:p>
        </p:txBody>
      </p:sp>
      <p:sp>
        <p:nvSpPr>
          <p:cNvPr id="72" name="文本框 71">
            <a:extLst>
              <a:ext uri="{FF2B5EF4-FFF2-40B4-BE49-F238E27FC236}">
                <a16:creationId xmlns:a16="http://schemas.microsoft.com/office/drawing/2014/main" id="{4418753B-F56E-DD51-A2AF-E7EC39A66243}"/>
              </a:ext>
            </a:extLst>
          </p:cNvPr>
          <p:cNvSpPr txBox="1"/>
          <p:nvPr/>
        </p:nvSpPr>
        <p:spPr>
          <a:xfrm>
            <a:off x="4507138" y="5211238"/>
            <a:ext cx="970534" cy="553998"/>
          </a:xfrm>
          <a:prstGeom prst="rect">
            <a:avLst/>
          </a:prstGeom>
          <a:solidFill>
            <a:srgbClr val="FFFF00">
              <a:alpha val="50000"/>
            </a:srgbClr>
          </a:solidFill>
          <a:ln w="6350">
            <a:prstDash val="solid"/>
          </a:ln>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r>
              <a:rPr lang="en-US" altLang="zh-CN" sz="1000" dirty="0">
                <a:latin typeface="Microsoft YaHei"/>
                <a:ea typeface="Microsoft YaHei"/>
              </a:rPr>
              <a:t>Backup resource for rescheduling</a:t>
            </a:r>
            <a:endParaRPr lang="zh-CN" altLang="zh-CN" sz="1000" dirty="0">
              <a:latin typeface="Microsoft YaHei"/>
              <a:ea typeface="Microsoft YaHei"/>
            </a:endParaRPr>
          </a:p>
        </p:txBody>
      </p:sp>
      <p:sp>
        <p:nvSpPr>
          <p:cNvPr id="73" name="项目名称">
            <a:extLst>
              <a:ext uri="{FF2B5EF4-FFF2-40B4-BE49-F238E27FC236}">
                <a16:creationId xmlns:a16="http://schemas.microsoft.com/office/drawing/2014/main" id="{8C813B09-A1D2-3983-CD10-8EC7E8736D50}"/>
              </a:ext>
            </a:extLst>
          </p:cNvPr>
          <p:cNvSpPr/>
          <p:nvPr/>
        </p:nvSpPr>
        <p:spPr>
          <a:xfrm>
            <a:off x="5504057" y="3703170"/>
            <a:ext cx="291169" cy="297580"/>
          </a:xfrm>
          <a:prstGeom prst="roundRect">
            <a:avLst>
              <a:gd name="adj" fmla="val 0"/>
            </a:avLst>
          </a:prstGeom>
          <a:solidFill>
            <a:schemeClr val="accent3"/>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4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r>
              <a:rPr lang="en-US" altLang="en-US" sz="1050">
                <a:latin typeface="Microsoft YaHei"/>
                <a:ea typeface="Microsoft YaHei"/>
              </a:rPr>
              <a:t>Pod</a:t>
            </a:r>
          </a:p>
        </p:txBody>
      </p:sp>
      <p:sp>
        <p:nvSpPr>
          <p:cNvPr id="74" name="项目名称">
            <a:extLst>
              <a:ext uri="{FF2B5EF4-FFF2-40B4-BE49-F238E27FC236}">
                <a16:creationId xmlns:a16="http://schemas.microsoft.com/office/drawing/2014/main" id="{C8188D06-90A3-BB72-7AD9-0177419112A4}"/>
              </a:ext>
            </a:extLst>
          </p:cNvPr>
          <p:cNvSpPr/>
          <p:nvPr/>
        </p:nvSpPr>
        <p:spPr>
          <a:xfrm>
            <a:off x="5504057" y="4064156"/>
            <a:ext cx="291169" cy="297580"/>
          </a:xfrm>
          <a:prstGeom prst="roundRect">
            <a:avLst>
              <a:gd name="adj" fmla="val 0"/>
            </a:avLst>
          </a:prstGeom>
          <a:solidFill>
            <a:schemeClr val="accent3"/>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4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r>
              <a:rPr lang="en-US" altLang="en-US" sz="1050">
                <a:latin typeface="Microsoft YaHei"/>
                <a:ea typeface="Microsoft YaHei"/>
              </a:rPr>
              <a:t>Pod</a:t>
            </a:r>
          </a:p>
        </p:txBody>
      </p:sp>
      <p:sp>
        <p:nvSpPr>
          <p:cNvPr id="75" name="项目名称">
            <a:extLst>
              <a:ext uri="{FF2B5EF4-FFF2-40B4-BE49-F238E27FC236}">
                <a16:creationId xmlns:a16="http://schemas.microsoft.com/office/drawing/2014/main" id="{F8CD1928-EA82-1E84-C6B5-C28295A54E2F}"/>
              </a:ext>
            </a:extLst>
          </p:cNvPr>
          <p:cNvSpPr/>
          <p:nvPr/>
        </p:nvSpPr>
        <p:spPr>
          <a:xfrm>
            <a:off x="5504057" y="4425141"/>
            <a:ext cx="291169" cy="297580"/>
          </a:xfrm>
          <a:prstGeom prst="roundRect">
            <a:avLst>
              <a:gd name="adj" fmla="val 0"/>
            </a:avLst>
          </a:prstGeom>
          <a:solidFill>
            <a:schemeClr val="accent3"/>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4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r>
              <a:rPr lang="en-US" altLang="en-US" sz="1050">
                <a:latin typeface="Microsoft YaHei"/>
                <a:ea typeface="Microsoft YaHei"/>
              </a:rPr>
              <a:t>Pod</a:t>
            </a:r>
          </a:p>
        </p:txBody>
      </p:sp>
      <p:sp>
        <p:nvSpPr>
          <p:cNvPr id="76" name="项目名称">
            <a:extLst>
              <a:ext uri="{FF2B5EF4-FFF2-40B4-BE49-F238E27FC236}">
                <a16:creationId xmlns:a16="http://schemas.microsoft.com/office/drawing/2014/main" id="{49EBE400-EF95-6F23-3CED-4B8FB98127E7}"/>
              </a:ext>
            </a:extLst>
          </p:cNvPr>
          <p:cNvSpPr/>
          <p:nvPr/>
        </p:nvSpPr>
        <p:spPr>
          <a:xfrm>
            <a:off x="5504057" y="4786126"/>
            <a:ext cx="291169" cy="297580"/>
          </a:xfrm>
          <a:prstGeom prst="roundRect">
            <a:avLst>
              <a:gd name="adj" fmla="val 0"/>
            </a:avLst>
          </a:prstGeom>
          <a:solidFill>
            <a:schemeClr val="accent3"/>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4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r>
              <a:rPr lang="en-US" altLang="en-US" sz="1050">
                <a:latin typeface="Microsoft YaHei"/>
                <a:ea typeface="Microsoft YaHei"/>
              </a:rPr>
              <a:t>Pod</a:t>
            </a:r>
          </a:p>
        </p:txBody>
      </p:sp>
      <p:sp>
        <p:nvSpPr>
          <p:cNvPr id="77" name="项目名称">
            <a:extLst>
              <a:ext uri="{FF2B5EF4-FFF2-40B4-BE49-F238E27FC236}">
                <a16:creationId xmlns:a16="http://schemas.microsoft.com/office/drawing/2014/main" id="{1768C10B-908A-7845-1491-CB0D34778C5D}"/>
              </a:ext>
            </a:extLst>
          </p:cNvPr>
          <p:cNvSpPr/>
          <p:nvPr/>
        </p:nvSpPr>
        <p:spPr>
          <a:xfrm>
            <a:off x="5504057" y="5147112"/>
            <a:ext cx="291169" cy="297580"/>
          </a:xfrm>
          <a:prstGeom prst="roundRect">
            <a:avLst>
              <a:gd name="adj" fmla="val 0"/>
            </a:avLst>
          </a:prstGeom>
          <a:solidFill>
            <a:schemeClr val="accent3"/>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400" b="0" i="0" u="none" strike="noStrike" kern="1200"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kern="1200" spc="0" baseline="0">
                <a:ln>
                  <a:noFill/>
                </a:ln>
                <a:solidFill>
                  <a:srgbClr val="000000"/>
                </a:solidFill>
                <a:latin typeface="Helvetica Neue"/>
                <a:ea typeface="Helvetica Neue"/>
              </a:defRPr>
            </a:lvl9pPr>
          </a:lstStyle>
          <a:p>
            <a:pPr lvl="0"/>
            <a:r>
              <a:rPr lang="en-US" altLang="en-US" sz="1050">
                <a:latin typeface="Microsoft YaHei"/>
                <a:ea typeface="Microsoft YaHei"/>
              </a:rPr>
              <a:t>...</a:t>
            </a:r>
          </a:p>
        </p:txBody>
      </p:sp>
      <p:sp>
        <p:nvSpPr>
          <p:cNvPr id="78" name="文本框 77">
            <a:extLst>
              <a:ext uri="{FF2B5EF4-FFF2-40B4-BE49-F238E27FC236}">
                <a16:creationId xmlns:a16="http://schemas.microsoft.com/office/drawing/2014/main" id="{74429B9A-A8FB-D9FC-2E32-34D23B7B82FF}"/>
              </a:ext>
            </a:extLst>
          </p:cNvPr>
          <p:cNvSpPr txBox="1"/>
          <p:nvPr/>
        </p:nvSpPr>
        <p:spPr>
          <a:xfrm>
            <a:off x="473925" y="2378673"/>
            <a:ext cx="4915002" cy="338554"/>
          </a:xfrm>
          <a:prstGeom prst="rect">
            <a:avLst/>
          </a:prstGeom>
          <a:noFill/>
        </p:spPr>
        <p:txBody>
          <a:bodyPr wrap="square">
            <a:spAutoFit/>
          </a:bodyPr>
          <a:lstStyle/>
          <a:p>
            <a:pPr marL="0" lvl="1"/>
            <a:r>
              <a:rPr lang="en-US" altLang="zh-CN" sz="1600" b="1" dirty="0">
                <a:latin typeface="Microsoft YaHei"/>
                <a:ea typeface="Microsoft YaHei"/>
              </a:rPr>
              <a:t>Result: Colocation Cluster CPU Utilization 65%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0ACAE23-C01B-E62D-1FBE-661F35C662A7}"/>
              </a:ext>
            </a:extLst>
          </p:cNvPr>
          <p:cNvSpPr txBox="1"/>
          <p:nvPr/>
        </p:nvSpPr>
        <p:spPr>
          <a:xfrm>
            <a:off x="570688" y="2324911"/>
            <a:ext cx="9293159" cy="830997"/>
          </a:xfrm>
          <a:prstGeom prst="rect">
            <a:avLst/>
          </a:prstGeom>
          <a:noFill/>
        </p:spPr>
        <p:txBody>
          <a:bodyPr wrap="square" rtlCol="0">
            <a:spAutoFit/>
          </a:bodyPr>
          <a:lstStyle/>
          <a:p>
            <a:r>
              <a:rPr lang="en-HK" altLang="zh-CN" sz="2400" dirty="0">
                <a:solidFill>
                  <a:schemeClr val="bg1"/>
                </a:solidFill>
                <a:effectLst/>
                <a:latin typeface="Helvetica" pitchFamily="2" charset="0"/>
              </a:rPr>
              <a:t>We tended to sharing our knowledges and technical </a:t>
            </a:r>
            <a:r>
              <a:rPr lang="en-HK" altLang="zh-CN" sz="2400" dirty="0" err="1">
                <a:solidFill>
                  <a:schemeClr val="bg1"/>
                </a:solidFill>
                <a:effectLst/>
                <a:latin typeface="Helvetica" pitchFamily="2" charset="0"/>
              </a:rPr>
              <a:t>expertises</a:t>
            </a:r>
            <a:r>
              <a:rPr lang="en-HK" altLang="zh-CN" sz="2400" dirty="0">
                <a:solidFill>
                  <a:schemeClr val="bg1"/>
                </a:solidFill>
                <a:effectLst/>
                <a:latin typeface="Helvetica" pitchFamily="2" charset="0"/>
              </a:rPr>
              <a:t> with the community for the common good.</a:t>
            </a:r>
            <a:endParaRPr kumimoji="1" lang="zh-CN" altLang="en-US" sz="2400" dirty="0">
              <a:solidFill>
                <a:schemeClr val="bg1"/>
              </a:solidFill>
              <a:latin typeface="Helvetica" pitchFamily="2" charset="0"/>
            </a:endParaRPr>
          </a:p>
        </p:txBody>
      </p:sp>
      <p:sp>
        <p:nvSpPr>
          <p:cNvPr id="4" name="文本框 3">
            <a:extLst>
              <a:ext uri="{FF2B5EF4-FFF2-40B4-BE49-F238E27FC236}">
                <a16:creationId xmlns:a16="http://schemas.microsoft.com/office/drawing/2014/main" id="{C96DACD1-0F93-25DF-90FC-347443136004}"/>
              </a:ext>
            </a:extLst>
          </p:cNvPr>
          <p:cNvSpPr txBox="1"/>
          <p:nvPr/>
        </p:nvSpPr>
        <p:spPr>
          <a:xfrm>
            <a:off x="570688" y="4666034"/>
            <a:ext cx="3607847" cy="461665"/>
          </a:xfrm>
          <a:prstGeom prst="rect">
            <a:avLst/>
          </a:prstGeom>
          <a:noFill/>
        </p:spPr>
        <p:txBody>
          <a:bodyPr wrap="none" rtlCol="0">
            <a:spAutoFit/>
          </a:bodyPr>
          <a:lstStyle/>
          <a:p>
            <a:r>
              <a:rPr kumimoji="1" lang="en-US" altLang="zh-CN" sz="2400" dirty="0">
                <a:solidFill>
                  <a:schemeClr val="bg1"/>
                </a:solidFill>
                <a:latin typeface="Helvetica" pitchFamily="2" charset="0"/>
              </a:rPr>
              <a:t>And </a:t>
            </a:r>
            <a:r>
              <a:rPr kumimoji="1" lang="en-US" altLang="zh-CN" sz="2400" b="1" dirty="0">
                <a:solidFill>
                  <a:srgbClr val="FFFF00"/>
                </a:solidFill>
                <a:latin typeface="Helvetica" pitchFamily="2" charset="0"/>
              </a:rPr>
              <a:t>Crane</a:t>
            </a:r>
            <a:r>
              <a:rPr kumimoji="1" lang="en-US" altLang="zh-CN" sz="2400" dirty="0">
                <a:solidFill>
                  <a:schemeClr val="bg1"/>
                </a:solidFill>
                <a:latin typeface="Helvetica" pitchFamily="2" charset="0"/>
              </a:rPr>
              <a:t> is the Answer</a:t>
            </a:r>
            <a:endParaRPr kumimoji="1" lang="zh-CN" altLang="en-US" sz="2400" dirty="0">
              <a:solidFill>
                <a:schemeClr val="bg1"/>
              </a:solidFill>
              <a:latin typeface="Helvetica" pitchFamily="2" charset="0"/>
            </a:endParaRPr>
          </a:p>
        </p:txBody>
      </p:sp>
    </p:spTree>
    <p:extLst>
      <p:ext uri="{BB962C8B-B14F-4D97-AF65-F5344CB8AC3E}">
        <p14:creationId xmlns:p14="http://schemas.microsoft.com/office/powerpoint/2010/main" val="405235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109529" y="173728"/>
            <a:ext cx="10515600" cy="782638"/>
          </a:xfrm>
        </p:spPr>
        <p:txBody>
          <a:bodyPr vert="horz" lIns="91440" tIns="45720" rIns="91440" bIns="45720" rtlCol="0" anchor="ctr">
            <a:normAutofit fontScale="90000"/>
          </a:bodyPr>
          <a:lstStyle/>
          <a:p>
            <a:r>
              <a:rPr lang="en-US" b="1" dirty="0"/>
              <a:t>Crane: Cloud Resource Analytics and Economics</a:t>
            </a:r>
          </a:p>
        </p:txBody>
      </p:sp>
      <p:pic>
        <p:nvPicPr>
          <p:cNvPr id="8" name="图片 3" descr="图形用户界面&#10;&#10;描述已自动生成">
            <a:extLst>
              <a:ext uri="{FF2B5EF4-FFF2-40B4-BE49-F238E27FC236}">
                <a16:creationId xmlns:a16="http://schemas.microsoft.com/office/drawing/2014/main" id="{8867A8FD-C5D9-CFC7-574D-00155471D975}"/>
              </a:ext>
            </a:extLst>
          </p:cNvPr>
          <p:cNvPicPr>
            <a:picLocks noChangeAspect="1"/>
          </p:cNvPicPr>
          <p:nvPr/>
        </p:nvPicPr>
        <p:blipFill>
          <a:blip r:embed="rId3"/>
          <a:stretch>
            <a:fillRect/>
          </a:stretch>
        </p:blipFill>
        <p:spPr>
          <a:xfrm>
            <a:off x="4963349" y="1729777"/>
            <a:ext cx="6994540" cy="4880221"/>
          </a:xfrm>
          <a:prstGeom prst="rect">
            <a:avLst/>
          </a:prstGeom>
        </p:spPr>
      </p:pic>
      <p:sp>
        <p:nvSpPr>
          <p:cNvPr id="9" name="文本框 59">
            <a:extLst>
              <a:ext uri="{FF2B5EF4-FFF2-40B4-BE49-F238E27FC236}">
                <a16:creationId xmlns:a16="http://schemas.microsoft.com/office/drawing/2014/main" id="{32E33895-DD15-0ABD-B98E-F5FC9D5E8A50}"/>
              </a:ext>
            </a:extLst>
          </p:cNvPr>
          <p:cNvSpPr txBox="1"/>
          <p:nvPr/>
        </p:nvSpPr>
        <p:spPr>
          <a:xfrm>
            <a:off x="6162304" y="1295880"/>
            <a:ext cx="4009100" cy="338554"/>
          </a:xfrm>
          <a:prstGeom prst="rect">
            <a:avLst/>
          </a:prstGeom>
          <a:noFill/>
        </p:spPr>
        <p:txBody>
          <a:bodyPr wrap="square">
            <a:spAutoFit/>
          </a:bodyPr>
          <a:lstStyle/>
          <a:p>
            <a:pPr algn="ctr"/>
            <a:r>
              <a:rPr lang="en-CN" altLang="zh-CN" sz="1600" b="1">
                <a:latin typeface="Helvetica" pitchFamily="2" charset="0"/>
                <a:ea typeface="Microsoft YaHei" panose="020B0503020204020204" pitchFamily="34" charset="-122"/>
                <a:hlinkClick r:id="rId4">
                  <a:extLst>
                    <a:ext uri="{A12FA001-AC4F-418D-AE19-62706E023703}">
                      <ahyp:hlinkClr xmlns:ahyp="http://schemas.microsoft.com/office/drawing/2018/hyperlinkcolor" val="tx"/>
                    </a:ext>
                  </a:extLst>
                </a:hlinkClick>
              </a:rPr>
              <a:t>https://github.com/gocrane/crane</a:t>
            </a:r>
            <a:endParaRPr lang="zh-CN" altLang="en-US" sz="1600" b="1" dirty="0">
              <a:latin typeface="Helvetica" pitchFamily="2" charset="0"/>
              <a:ea typeface="Microsoft YaHei" panose="020B0503020204020204" pitchFamily="34" charset="-122"/>
            </a:endParaRPr>
          </a:p>
        </p:txBody>
      </p:sp>
      <p:sp>
        <p:nvSpPr>
          <p:cNvPr id="10" name="TextBox 9">
            <a:extLst>
              <a:ext uri="{FF2B5EF4-FFF2-40B4-BE49-F238E27FC236}">
                <a16:creationId xmlns:a16="http://schemas.microsoft.com/office/drawing/2014/main" id="{7042D4C6-12C5-E3DF-C313-C4BBC6EA8983}"/>
              </a:ext>
            </a:extLst>
          </p:cNvPr>
          <p:cNvSpPr txBox="1"/>
          <p:nvPr/>
        </p:nvSpPr>
        <p:spPr>
          <a:xfrm>
            <a:off x="109529" y="1511783"/>
            <a:ext cx="5011375" cy="584775"/>
          </a:xfrm>
          <a:prstGeom prst="rect">
            <a:avLst/>
          </a:prstGeom>
          <a:noFill/>
        </p:spPr>
        <p:txBody>
          <a:bodyPr wrap="square">
            <a:spAutoFit/>
          </a:bodyPr>
          <a:lstStyle/>
          <a:p>
            <a:r>
              <a:rPr lang="en-US" sz="1600" b="1" i="0" dirty="0">
                <a:effectLst/>
                <a:latin typeface="Helvetica" pitchFamily="2" charset="0"/>
                <a:ea typeface="Microsoft YaHei" panose="020B0503020204020204" pitchFamily="34" charset="-122"/>
              </a:rPr>
              <a:t>Crane is a FinOps Platform for Cloud Resource Analytics and Economics</a:t>
            </a:r>
            <a:r>
              <a:rPr lang="en-US" sz="1600" b="1" i="0" dirty="0">
                <a:solidFill>
                  <a:schemeClr val="accent1"/>
                </a:solidFill>
                <a:effectLst/>
                <a:latin typeface="Helvetica" pitchFamily="2" charset="0"/>
                <a:ea typeface="Microsoft YaHei" panose="020B0503020204020204" pitchFamily="34" charset="-122"/>
              </a:rPr>
              <a:t> </a:t>
            </a:r>
            <a:r>
              <a:rPr lang="en-US" sz="1600" b="1" i="0" dirty="0">
                <a:effectLst/>
                <a:latin typeface="Helvetica" pitchFamily="2" charset="0"/>
                <a:ea typeface="Microsoft YaHei" panose="020B0503020204020204" pitchFamily="34" charset="-122"/>
              </a:rPr>
              <a:t>in Kubernetes clusters</a:t>
            </a:r>
            <a:endParaRPr lang="en-MF" sz="1600" b="1" dirty="0">
              <a:latin typeface="Helvetica" pitchFamily="2" charset="0"/>
              <a:ea typeface="Microsoft YaHei" panose="020B0503020204020204" pitchFamily="34" charset="-122"/>
            </a:endParaRPr>
          </a:p>
        </p:txBody>
      </p:sp>
      <p:sp>
        <p:nvSpPr>
          <p:cNvPr id="11" name="AutoShape 2" descr="Crane logo">
            <a:extLst>
              <a:ext uri="{FF2B5EF4-FFF2-40B4-BE49-F238E27FC236}">
                <a16:creationId xmlns:a16="http://schemas.microsoft.com/office/drawing/2014/main" id="{92527AD7-CCE6-A914-E78A-97E918EB20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F"/>
          </a:p>
        </p:txBody>
      </p:sp>
      <p:pic>
        <p:nvPicPr>
          <p:cNvPr id="12" name="Picture 4" descr="fcs logo">
            <a:extLst>
              <a:ext uri="{FF2B5EF4-FFF2-40B4-BE49-F238E27FC236}">
                <a16:creationId xmlns:a16="http://schemas.microsoft.com/office/drawing/2014/main" id="{9EEFDC3E-32C5-181D-EECA-AA1935B9D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447" y="2595033"/>
            <a:ext cx="1972734" cy="19727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up of a road sign&#10;&#10;Description automatically generated with low confidence">
            <a:extLst>
              <a:ext uri="{FF2B5EF4-FFF2-40B4-BE49-F238E27FC236}">
                <a16:creationId xmlns:a16="http://schemas.microsoft.com/office/drawing/2014/main" id="{CB0DAB9B-E7CC-68D6-D738-8B4F853CB781}"/>
              </a:ext>
            </a:extLst>
          </p:cNvPr>
          <p:cNvPicPr>
            <a:picLocks noChangeAspect="1"/>
          </p:cNvPicPr>
          <p:nvPr/>
        </p:nvPicPr>
        <p:blipFill>
          <a:blip r:embed="rId6"/>
          <a:stretch>
            <a:fillRect/>
          </a:stretch>
        </p:blipFill>
        <p:spPr>
          <a:xfrm>
            <a:off x="5120904" y="1043436"/>
            <a:ext cx="1041400" cy="576489"/>
          </a:xfrm>
          <a:prstGeom prst="rect">
            <a:avLst/>
          </a:prstGeom>
        </p:spPr>
      </p:pic>
      <p:sp>
        <p:nvSpPr>
          <p:cNvPr id="3" name="TextBox 9">
            <a:extLst>
              <a:ext uri="{FF2B5EF4-FFF2-40B4-BE49-F238E27FC236}">
                <a16:creationId xmlns:a16="http://schemas.microsoft.com/office/drawing/2014/main" id="{8C392FD1-8D2B-81DE-8183-CF96C47DDC39}"/>
              </a:ext>
            </a:extLst>
          </p:cNvPr>
          <p:cNvSpPr txBox="1"/>
          <p:nvPr/>
        </p:nvSpPr>
        <p:spPr>
          <a:xfrm>
            <a:off x="72738" y="2127336"/>
            <a:ext cx="4890611" cy="584775"/>
          </a:xfrm>
          <a:prstGeom prst="rect">
            <a:avLst/>
          </a:prstGeom>
          <a:noFill/>
        </p:spPr>
        <p:txBody>
          <a:bodyPr wrap="square">
            <a:spAutoFit/>
          </a:bodyPr>
          <a:lstStyle/>
          <a:p>
            <a:r>
              <a:rPr lang="en-US" sz="1600" b="1" i="0" dirty="0">
                <a:effectLst/>
                <a:latin typeface="Helvetica" pitchFamily="2" charset="0"/>
                <a:ea typeface="Microsoft YaHei" panose="020B0503020204020204" pitchFamily="34" charset="-122"/>
              </a:rPr>
              <a:t>Crane is </a:t>
            </a:r>
            <a:r>
              <a:rPr lang="en-US" sz="1600" b="1" dirty="0">
                <a:latin typeface="Helvetica" pitchFamily="2" charset="0"/>
                <a:ea typeface="Microsoft YaHei" panose="020B0503020204020204" pitchFamily="34" charset="-122"/>
              </a:rPr>
              <a:t>the </a:t>
            </a:r>
            <a:r>
              <a:rPr lang="en-US" sz="1600" b="1" dirty="0">
                <a:solidFill>
                  <a:srgbClr val="0099A5"/>
                </a:solidFill>
                <a:latin typeface="Helvetica" pitchFamily="2" charset="0"/>
                <a:ea typeface="Microsoft YaHei" panose="020B0503020204020204" pitchFamily="34" charset="-122"/>
              </a:rPr>
              <a:t>FIRST</a:t>
            </a:r>
            <a:r>
              <a:rPr lang="en-US" sz="1600" b="1" dirty="0">
                <a:latin typeface="Helvetica" pitchFamily="2" charset="0"/>
                <a:ea typeface="Microsoft YaHei" panose="020B0503020204020204" pitchFamily="34" charset="-122"/>
              </a:rPr>
              <a:t> open-sourced </a:t>
            </a:r>
            <a:r>
              <a:rPr lang="en-US" sz="1600" b="1" dirty="0">
                <a:solidFill>
                  <a:srgbClr val="0099A5"/>
                </a:solidFill>
                <a:latin typeface="Helvetica" pitchFamily="2" charset="0"/>
                <a:ea typeface="Microsoft YaHei" panose="020B0503020204020204" pitchFamily="34" charset="-122"/>
              </a:rPr>
              <a:t>FinOps Foundation Certificated solution</a:t>
            </a:r>
            <a:r>
              <a:rPr lang="en-US" sz="1600" b="1" i="0" dirty="0">
                <a:effectLst/>
                <a:latin typeface="Helvetica" pitchFamily="2" charset="0"/>
                <a:ea typeface="Microsoft YaHei" panose="020B0503020204020204" pitchFamily="34" charset="-122"/>
              </a:rPr>
              <a:t>.</a:t>
            </a:r>
            <a:endParaRPr lang="en-MF" sz="1600" b="1" dirty="0">
              <a:latin typeface="Helvetica" pitchFamily="2" charset="0"/>
              <a:ea typeface="Microsoft YaHei" panose="020B0503020204020204" pitchFamily="34" charset="-122"/>
            </a:endParaRPr>
          </a:p>
        </p:txBody>
      </p:sp>
      <p:sp>
        <p:nvSpPr>
          <p:cNvPr id="4" name="TextBox 9">
            <a:extLst>
              <a:ext uri="{FF2B5EF4-FFF2-40B4-BE49-F238E27FC236}">
                <a16:creationId xmlns:a16="http://schemas.microsoft.com/office/drawing/2014/main" id="{0A8F2BA6-414A-45DB-7811-1C1189CF367B}"/>
              </a:ext>
            </a:extLst>
          </p:cNvPr>
          <p:cNvSpPr txBox="1"/>
          <p:nvPr/>
        </p:nvSpPr>
        <p:spPr>
          <a:xfrm>
            <a:off x="169910" y="4567767"/>
            <a:ext cx="4890611" cy="1815882"/>
          </a:xfrm>
          <a:prstGeom prst="rect">
            <a:avLst/>
          </a:prstGeom>
          <a:noFill/>
        </p:spPr>
        <p:txBody>
          <a:bodyPr wrap="square">
            <a:spAutoFit/>
          </a:bodyPr>
          <a:lstStyle/>
          <a:p>
            <a:r>
              <a:rPr lang="en-US" sz="1600" b="1" i="0" dirty="0">
                <a:effectLst/>
                <a:latin typeface="Helvetica" pitchFamily="2" charset="0"/>
                <a:ea typeface="Microsoft YaHei" panose="020B0503020204020204" pitchFamily="34" charset="-122"/>
              </a:rPr>
              <a:t>Crane </a:t>
            </a:r>
            <a:r>
              <a:rPr lang="en-US" sz="1600" b="1" dirty="0">
                <a:latin typeface="Helvetica" pitchFamily="2" charset="0"/>
                <a:ea typeface="Microsoft YaHei" panose="020B0503020204020204" pitchFamily="34" charset="-122"/>
              </a:rPr>
              <a:t>won </a:t>
            </a:r>
            <a:r>
              <a:rPr lang="en-US" sz="1600" b="1" dirty="0">
                <a:solidFill>
                  <a:srgbClr val="0099A5"/>
                </a:solidFill>
                <a:latin typeface="Helvetica" pitchFamily="2" charset="0"/>
                <a:ea typeface="Microsoft YaHei" panose="020B0503020204020204" pitchFamily="34" charset="-122"/>
              </a:rPr>
              <a:t>STATE AWARDS</a:t>
            </a:r>
            <a:r>
              <a:rPr lang="en-US" sz="1600" b="1" dirty="0">
                <a:latin typeface="Helvetica" pitchFamily="2" charset="0"/>
                <a:ea typeface="Microsoft YaHei" panose="020B0503020204020204" pitchFamily="34" charset="-122"/>
              </a:rPr>
              <a:t>:</a:t>
            </a:r>
          </a:p>
          <a:p>
            <a:pPr marL="285750" indent="-285750">
              <a:buFont typeface="Arial" panose="020B0604020202020204" pitchFamily="34" charset="0"/>
              <a:buChar char="•"/>
            </a:pPr>
            <a:r>
              <a:rPr lang="en-US" sz="1600" dirty="0">
                <a:latin typeface="Helvetica" pitchFamily="2" charset="0"/>
                <a:ea typeface="Microsoft YaHei" panose="020B0503020204020204" pitchFamily="34" charset="-122"/>
              </a:rPr>
              <a:t>2022 </a:t>
            </a:r>
            <a:r>
              <a:rPr lang="en-HK" altLang="zh-CN" sz="1600" i="0" dirty="0">
                <a:effectLst/>
                <a:latin typeface="__Inter_0ec1f4"/>
              </a:rPr>
              <a:t>Cloud Computing </a:t>
            </a:r>
            <a:r>
              <a:rPr lang="en-HK" altLang="zh-CN" sz="1600" i="0" dirty="0" err="1">
                <a:effectLst/>
                <a:latin typeface="__Inter_0ec1f4"/>
              </a:rPr>
              <a:t>Center</a:t>
            </a:r>
            <a:r>
              <a:rPr lang="en-HK" altLang="zh-CN" sz="1600" i="0" dirty="0">
                <a:effectLst/>
                <a:latin typeface="__Inter_0ec1f4"/>
              </a:rPr>
              <a:t> Technology Award of China Electronics Technology Energy Conservation Association </a:t>
            </a:r>
          </a:p>
          <a:p>
            <a:pPr marL="285750" indent="-285750">
              <a:buFont typeface="Arial" panose="020B0604020202020204" pitchFamily="34" charset="0"/>
              <a:buChar char="•"/>
            </a:pPr>
            <a:r>
              <a:rPr lang="en-HK" sz="1600" dirty="0">
                <a:latin typeface="__Inter_0ec1f4"/>
                <a:ea typeface="Microsoft YaHei" panose="020B0503020204020204" pitchFamily="34" charset="-122"/>
              </a:rPr>
              <a:t>2023</a:t>
            </a:r>
            <a:r>
              <a:rPr lang="zh-CN" altLang="en-US" sz="1600" dirty="0">
                <a:latin typeface="Helvetica" pitchFamily="2" charset="0"/>
                <a:ea typeface="Microsoft YaHei" panose="020B0503020204020204" pitchFamily="34" charset="-122"/>
              </a:rPr>
              <a:t> </a:t>
            </a:r>
            <a:r>
              <a:rPr lang="en-HK" altLang="zh-CN" sz="1600" i="0" dirty="0">
                <a:effectLst/>
                <a:latin typeface="__Inter_0ec1f4"/>
              </a:rPr>
              <a:t>Outstanding Project Award for Leading Technology Achievement</a:t>
            </a:r>
            <a:r>
              <a:rPr lang="zh-CN" altLang="en-US" sz="1600" i="0" dirty="0">
                <a:effectLst/>
                <a:latin typeface="__Inter_0ec1f4"/>
              </a:rPr>
              <a:t> </a:t>
            </a:r>
            <a:r>
              <a:rPr lang="en-US" altLang="zh-CN" sz="1600" i="0" dirty="0">
                <a:effectLst/>
                <a:latin typeface="__Inter_0ec1f4"/>
              </a:rPr>
              <a:t>of </a:t>
            </a:r>
            <a:r>
              <a:rPr lang="en-HK" altLang="zh-CN" sz="1600" i="0" dirty="0">
                <a:effectLst/>
                <a:latin typeface="__Inter_0ec1f4"/>
              </a:rPr>
              <a:t>China International Big Data Expo</a:t>
            </a:r>
            <a:endParaRPr lang="en-HK" sz="1600" dirty="0">
              <a:latin typeface="__Inter_0ec1f4"/>
              <a:ea typeface="Microsoft YaHei" panose="020B0503020204020204" pitchFamily="34" charset="-122"/>
            </a:endParaRPr>
          </a:p>
        </p:txBody>
      </p:sp>
    </p:spTree>
    <p:extLst>
      <p:ext uri="{BB962C8B-B14F-4D97-AF65-F5344CB8AC3E}">
        <p14:creationId xmlns:p14="http://schemas.microsoft.com/office/powerpoint/2010/main" val="109943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ea typeface="微软雅黑"/>
              </a:rPr>
              <a:t>Case</a:t>
            </a:r>
            <a:r>
              <a:rPr lang="en-US" altLang="zh-CN" sz="3200" b="1" dirty="0">
                <a:ea typeface="微软雅黑"/>
              </a:rPr>
              <a:t>1:</a:t>
            </a:r>
            <a:r>
              <a:rPr lang="zh-CN" altLang="en-US" sz="3200" b="1" dirty="0">
                <a:ea typeface="微软雅黑"/>
              </a:rPr>
              <a:t> </a:t>
            </a:r>
            <a:r>
              <a:rPr lang="en-US" altLang="zh-CN" sz="3200" b="1" dirty="0">
                <a:ea typeface="微软雅黑"/>
              </a:rPr>
              <a:t>Background</a:t>
            </a:r>
            <a:endParaRPr lang="en-US" sz="3200" b="1" dirty="0">
              <a:ea typeface="微软雅黑"/>
            </a:endParaRPr>
          </a:p>
        </p:txBody>
      </p:sp>
      <p:pic>
        <p:nvPicPr>
          <p:cNvPr id="3" name="Picture 2">
            <a:extLst>
              <a:ext uri="{FF2B5EF4-FFF2-40B4-BE49-F238E27FC236}">
                <a16:creationId xmlns:a16="http://schemas.microsoft.com/office/drawing/2014/main" id="{CBEE9F65-DD43-790C-8D30-420E7AF83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934" y="2355924"/>
            <a:ext cx="8840131" cy="3264946"/>
          </a:xfrm>
          <a:prstGeom prst="rect">
            <a:avLst/>
          </a:prstGeom>
          <a:noFill/>
        </p:spPr>
      </p:pic>
      <p:sp>
        <p:nvSpPr>
          <p:cNvPr id="4" name="矩形 5">
            <a:extLst>
              <a:ext uri="{FF2B5EF4-FFF2-40B4-BE49-F238E27FC236}">
                <a16:creationId xmlns:a16="http://schemas.microsoft.com/office/drawing/2014/main" id="{7D5AAEEC-3A02-25F4-9BED-50A2FD10FFEE}"/>
              </a:ext>
            </a:extLst>
          </p:cNvPr>
          <p:cNvSpPr/>
          <p:nvPr/>
        </p:nvSpPr>
        <p:spPr>
          <a:xfrm>
            <a:off x="3197179" y="1573918"/>
            <a:ext cx="10237292" cy="400110"/>
          </a:xfrm>
          <a:prstGeom prst="rect">
            <a:avLst/>
          </a:prstGeom>
        </p:spPr>
        <p:txBody>
          <a:bodyPr wrap="square">
            <a:spAutoFit/>
          </a:bodyPr>
          <a:lstStyle/>
          <a:p>
            <a:r>
              <a:rPr lang="en-US" sz="2000" b="1" i="0" dirty="0">
                <a:solidFill>
                  <a:srgbClr val="374151"/>
                </a:solidFill>
                <a:effectLst/>
                <a:latin typeface="Helvetica" pitchFamily="2" charset="0"/>
                <a:ea typeface="Microsoft YaHei" panose="020B0503020204020204" pitchFamily="34" charset="-122"/>
              </a:rPr>
              <a:t>Total CPU Usage is </a:t>
            </a:r>
            <a:r>
              <a:rPr lang="en-US" sz="2000" b="1" i="0" dirty="0">
                <a:solidFill>
                  <a:srgbClr val="0099A5"/>
                </a:solidFill>
                <a:effectLst/>
                <a:latin typeface="Helvetica" pitchFamily="2" charset="0"/>
                <a:ea typeface="Microsoft YaHei" panose="020B0503020204020204" pitchFamily="34" charset="-122"/>
              </a:rPr>
              <a:t>10%</a:t>
            </a:r>
            <a:r>
              <a:rPr lang="en-US" sz="2000" b="1" i="0" dirty="0">
                <a:solidFill>
                  <a:srgbClr val="374151"/>
                </a:solidFill>
                <a:effectLst/>
                <a:latin typeface="Helvetica" pitchFamily="2" charset="0"/>
                <a:ea typeface="Microsoft YaHei" panose="020B0503020204020204" pitchFamily="34" charset="-122"/>
              </a:rPr>
              <a:t>, wasted too much</a:t>
            </a:r>
            <a:endParaRPr lang="zh-CN" altLang="en-US" sz="2000" b="1" dirty="0">
              <a:latin typeface="Helvetica" pitchFamily="2" charset="0"/>
              <a:ea typeface="Microsoft YaHei" panose="020B0503020204020204" pitchFamily="34" charset="-122"/>
            </a:endParaRPr>
          </a:p>
        </p:txBody>
      </p:sp>
    </p:spTree>
    <p:extLst>
      <p:ext uri="{BB962C8B-B14F-4D97-AF65-F5344CB8AC3E}">
        <p14:creationId xmlns:p14="http://schemas.microsoft.com/office/powerpoint/2010/main" val="330112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ea typeface="微软雅黑"/>
              </a:rPr>
              <a:t>Case</a:t>
            </a:r>
            <a:r>
              <a:rPr lang="en-US" altLang="zh-CN" sz="3200" b="1" dirty="0">
                <a:ea typeface="微软雅黑"/>
              </a:rPr>
              <a:t>1:</a:t>
            </a:r>
            <a:r>
              <a:rPr lang="zh-CN" altLang="en-US" sz="3200" b="1" dirty="0">
                <a:ea typeface="微软雅黑"/>
              </a:rPr>
              <a:t> </a:t>
            </a:r>
            <a:r>
              <a:rPr lang="en-US" altLang="zh-CN" sz="3200" b="1" dirty="0">
                <a:ea typeface="微软雅黑"/>
              </a:rPr>
              <a:t>Request Optimization</a:t>
            </a:r>
            <a:endParaRPr lang="en-US" sz="3200" b="1" dirty="0">
              <a:ea typeface="微软雅黑"/>
            </a:endParaRPr>
          </a:p>
        </p:txBody>
      </p:sp>
      <p:sp>
        <p:nvSpPr>
          <p:cNvPr id="5" name="文本框 3">
            <a:extLst>
              <a:ext uri="{FF2B5EF4-FFF2-40B4-BE49-F238E27FC236}">
                <a16:creationId xmlns:a16="http://schemas.microsoft.com/office/drawing/2014/main" id="{2943C5C1-8E58-45B1-8076-A09CC50226A4}"/>
              </a:ext>
            </a:extLst>
          </p:cNvPr>
          <p:cNvSpPr txBox="1"/>
          <p:nvPr/>
        </p:nvSpPr>
        <p:spPr>
          <a:xfrm>
            <a:off x="451127" y="1192023"/>
            <a:ext cx="3897351" cy="1815882"/>
          </a:xfrm>
          <a:prstGeom prst="rect">
            <a:avLst/>
          </a:prstGeom>
          <a:noFill/>
        </p:spPr>
        <p:txBody>
          <a:bodyPr wrap="square">
            <a:spAutoFit/>
          </a:bodyPr>
          <a:lstStyle/>
          <a:p>
            <a:r>
              <a:rPr lang="en-US" altLang="zh-CN" sz="1400" b="1" dirty="0">
                <a:solidFill>
                  <a:srgbClr val="0099A5"/>
                </a:solidFill>
                <a:latin typeface="Helvetica" pitchFamily="2" charset="0"/>
                <a:ea typeface="Microsoft YaHei" panose="020B0503020204020204" pitchFamily="34" charset="-122"/>
              </a:rPr>
              <a:t>Declarable</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rPr>
              <a:t>Provide recommended values for specified namespaces and workloads.</a:t>
            </a:r>
          </a:p>
          <a:p>
            <a:r>
              <a:rPr lang="en-US" altLang="zh-CN" sz="1400" b="1" dirty="0">
                <a:solidFill>
                  <a:srgbClr val="0099A5"/>
                </a:solidFill>
                <a:latin typeface="Helvetica" pitchFamily="2" charset="0"/>
                <a:ea typeface="Microsoft YaHei" panose="020B0503020204020204" pitchFamily="34" charset="-122"/>
              </a:rPr>
              <a:t>Configurable algorithms</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rPr>
              <a:t>Dynamic recommendation scenarios</a:t>
            </a:r>
            <a:r>
              <a:rPr lang="zh-CN" altLang="en-US" sz="1400" dirty="0">
                <a:latin typeface="Helvetica" pitchFamily="2" charset="0"/>
                <a:ea typeface="Microsoft YaHei" panose="020B0503020204020204" pitchFamily="34" charset="-122"/>
              </a:rPr>
              <a:t>：</a:t>
            </a:r>
            <a:r>
              <a:rPr lang="en-US" altLang="zh-CN" sz="1400" dirty="0">
                <a:latin typeface="Helvetica" pitchFamily="2" charset="0"/>
                <a:ea typeface="Microsoft YaHei" panose="020B0503020204020204" pitchFamily="34" charset="-122"/>
              </a:rPr>
              <a:t>Exponential bucket + half-life</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rPr>
              <a:t>Static recommendation</a:t>
            </a:r>
            <a:r>
              <a:rPr lang="zh-CN" altLang="en-US" sz="1400" dirty="0">
                <a:latin typeface="Helvetica" pitchFamily="2" charset="0"/>
                <a:ea typeface="Microsoft YaHei" panose="020B0503020204020204" pitchFamily="34" charset="-122"/>
              </a:rPr>
              <a:t>：</a:t>
            </a:r>
            <a:r>
              <a:rPr lang="en-US" altLang="zh-CN" sz="1400" dirty="0">
                <a:latin typeface="Helvetica" pitchFamily="2" charset="0"/>
                <a:ea typeface="Microsoft YaHei" panose="020B0503020204020204" pitchFamily="34" charset="-122"/>
              </a:rPr>
              <a:t>balanced bucket+ Margin or Target Utilization rate. </a:t>
            </a:r>
          </a:p>
        </p:txBody>
      </p:sp>
      <p:grpSp>
        <p:nvGrpSpPr>
          <p:cNvPr id="6" name="组合 90">
            <a:extLst>
              <a:ext uri="{FF2B5EF4-FFF2-40B4-BE49-F238E27FC236}">
                <a16:creationId xmlns:a16="http://schemas.microsoft.com/office/drawing/2014/main" id="{8B369B84-8FF5-276E-861F-976620867438}"/>
              </a:ext>
            </a:extLst>
          </p:cNvPr>
          <p:cNvGrpSpPr/>
          <p:nvPr/>
        </p:nvGrpSpPr>
        <p:grpSpPr>
          <a:xfrm>
            <a:off x="4839079" y="4477152"/>
            <a:ext cx="4906555" cy="1803772"/>
            <a:chOff x="5948862" y="3811123"/>
            <a:chExt cx="6138154" cy="2462213"/>
          </a:xfrm>
        </p:grpSpPr>
        <p:sp>
          <p:nvSpPr>
            <p:cNvPr id="7" name="矩形 13">
              <a:extLst>
                <a:ext uri="{FF2B5EF4-FFF2-40B4-BE49-F238E27FC236}">
                  <a16:creationId xmlns:a16="http://schemas.microsoft.com/office/drawing/2014/main" id="{C3310B70-E9F3-280C-70FE-4969BAB41309}"/>
                </a:ext>
              </a:extLst>
            </p:cNvPr>
            <p:cNvSpPr/>
            <p:nvPr/>
          </p:nvSpPr>
          <p:spPr>
            <a:xfrm>
              <a:off x="5948862" y="3811123"/>
              <a:ext cx="4162320" cy="2462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sz="1050" dirty="0">
                  <a:latin typeface="Microsoft YaHei" panose="020B0503020204020204" pitchFamily="34" charset="-122"/>
                  <a:ea typeface="Microsoft YaHei" panose="020B0503020204020204" pitchFamily="34" charset="-122"/>
                </a:rPr>
                <a:t>Kubernetes Cluster</a:t>
              </a:r>
              <a:endParaRPr kumimoji="1" lang="zh-CN" altLang="en-US" sz="1050" dirty="0">
                <a:latin typeface="Microsoft YaHei" panose="020B0503020204020204" pitchFamily="34" charset="-122"/>
                <a:ea typeface="Microsoft YaHei" panose="020B0503020204020204" pitchFamily="34" charset="-122"/>
              </a:endParaRPr>
            </a:p>
          </p:txBody>
        </p:sp>
        <p:sp>
          <p:nvSpPr>
            <p:cNvPr id="8" name="矩形 8">
              <a:extLst>
                <a:ext uri="{FF2B5EF4-FFF2-40B4-BE49-F238E27FC236}">
                  <a16:creationId xmlns:a16="http://schemas.microsoft.com/office/drawing/2014/main" id="{596972C4-E9A4-0743-3AD6-EDF7B8C080B4}"/>
                </a:ext>
              </a:extLst>
            </p:cNvPr>
            <p:cNvSpPr/>
            <p:nvPr/>
          </p:nvSpPr>
          <p:spPr>
            <a:xfrm>
              <a:off x="8201732" y="4622267"/>
              <a:ext cx="177639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latin typeface="Microsoft YaHei" panose="020B0503020204020204" pitchFamily="34" charset="-122"/>
                  <a:ea typeface="Microsoft YaHei" panose="020B0503020204020204" pitchFamily="34" charset="-122"/>
                </a:rPr>
                <a:t>Recommendation</a:t>
              </a:r>
              <a:endParaRPr kumimoji="1" lang="zh-CN" altLang="en-US" sz="1050" dirty="0">
                <a:latin typeface="Microsoft YaHei" panose="020B0503020204020204" pitchFamily="34" charset="-122"/>
                <a:ea typeface="Microsoft YaHei" panose="020B0503020204020204" pitchFamily="34" charset="-122"/>
              </a:endParaRPr>
            </a:p>
          </p:txBody>
        </p:sp>
        <p:sp>
          <p:nvSpPr>
            <p:cNvPr id="9" name="矩形 9">
              <a:extLst>
                <a:ext uri="{FF2B5EF4-FFF2-40B4-BE49-F238E27FC236}">
                  <a16:creationId xmlns:a16="http://schemas.microsoft.com/office/drawing/2014/main" id="{8D88723E-32B2-D2B3-7B43-AA4F8FEF4BA2}"/>
                </a:ext>
              </a:extLst>
            </p:cNvPr>
            <p:cNvSpPr/>
            <p:nvPr/>
          </p:nvSpPr>
          <p:spPr>
            <a:xfrm>
              <a:off x="6121140" y="5099097"/>
              <a:ext cx="105521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latin typeface="Microsoft YaHei" panose="020B0503020204020204" pitchFamily="34" charset="-122"/>
                  <a:ea typeface="Microsoft YaHei" panose="020B0503020204020204" pitchFamily="34" charset="-122"/>
                </a:rPr>
                <a:t>Workload</a:t>
              </a:r>
              <a:endParaRPr kumimoji="1" lang="zh-CN" altLang="en-US" sz="1050" dirty="0">
                <a:latin typeface="Microsoft YaHei" panose="020B0503020204020204" pitchFamily="34" charset="-122"/>
                <a:ea typeface="Microsoft YaHei" panose="020B0503020204020204" pitchFamily="34" charset="-122"/>
              </a:endParaRPr>
            </a:p>
          </p:txBody>
        </p:sp>
        <p:sp>
          <p:nvSpPr>
            <p:cNvPr id="10" name="矩形 10">
              <a:extLst>
                <a:ext uri="{FF2B5EF4-FFF2-40B4-BE49-F238E27FC236}">
                  <a16:creationId xmlns:a16="http://schemas.microsoft.com/office/drawing/2014/main" id="{19192DBD-E16B-23FC-AC78-E5CF15D60A2C}"/>
                </a:ext>
              </a:extLst>
            </p:cNvPr>
            <p:cNvSpPr/>
            <p:nvPr/>
          </p:nvSpPr>
          <p:spPr>
            <a:xfrm>
              <a:off x="6121140" y="4145436"/>
              <a:ext cx="105521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latin typeface="Microsoft YaHei" panose="020B0503020204020204" pitchFamily="34" charset="-122"/>
                  <a:ea typeface="Microsoft YaHei" panose="020B0503020204020204" pitchFamily="34" charset="-122"/>
                </a:rPr>
                <a:t>Metrics</a:t>
              </a:r>
              <a:endParaRPr kumimoji="1" lang="zh-CN" altLang="en-US" sz="1050" dirty="0">
                <a:latin typeface="Microsoft YaHei" panose="020B0503020204020204" pitchFamily="34" charset="-122"/>
                <a:ea typeface="Microsoft YaHei" panose="020B0503020204020204" pitchFamily="34" charset="-122"/>
              </a:endParaRPr>
            </a:p>
          </p:txBody>
        </p:sp>
        <p:sp>
          <p:nvSpPr>
            <p:cNvPr id="11" name="矩形 12">
              <a:extLst>
                <a:ext uri="{FF2B5EF4-FFF2-40B4-BE49-F238E27FC236}">
                  <a16:creationId xmlns:a16="http://schemas.microsoft.com/office/drawing/2014/main" id="{BD00C959-49C6-428F-AC61-927271B8149B}"/>
                </a:ext>
              </a:extLst>
            </p:cNvPr>
            <p:cNvSpPr/>
            <p:nvPr/>
          </p:nvSpPr>
          <p:spPr>
            <a:xfrm>
              <a:off x="8201732" y="5534411"/>
              <a:ext cx="1776396"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latin typeface="Microsoft YaHei" panose="020B0503020204020204" pitchFamily="34" charset="-122"/>
                  <a:ea typeface="Microsoft YaHei" panose="020B0503020204020204" pitchFamily="34" charset="-122"/>
                </a:rPr>
                <a:t>CICD</a:t>
              </a:r>
            </a:p>
            <a:p>
              <a:pPr algn="ctr"/>
              <a:r>
                <a:rPr kumimoji="1" lang="en-US" altLang="zh-CN" sz="1050" dirty="0">
                  <a:latin typeface="Microsoft YaHei" panose="020B0503020204020204" pitchFamily="34" charset="-122"/>
                  <a:ea typeface="Microsoft YaHei" panose="020B0503020204020204" pitchFamily="34" charset="-122"/>
                </a:rPr>
                <a:t>Argo/</a:t>
              </a:r>
              <a:r>
                <a:rPr kumimoji="1" lang="en-US" altLang="zh-CN" sz="1050" dirty="0" err="1">
                  <a:latin typeface="Microsoft YaHei" panose="020B0503020204020204" pitchFamily="34" charset="-122"/>
                  <a:ea typeface="Microsoft YaHei" panose="020B0503020204020204" pitchFamily="34" charset="-122"/>
                </a:rPr>
                <a:t>Zadig</a:t>
              </a:r>
              <a:endParaRPr kumimoji="1" lang="zh-CN" altLang="en-US" sz="1050" dirty="0">
                <a:latin typeface="Microsoft YaHei" panose="020B0503020204020204" pitchFamily="34" charset="-122"/>
                <a:ea typeface="Microsoft YaHei" panose="020B0503020204020204" pitchFamily="34" charset="-122"/>
              </a:endParaRPr>
            </a:p>
          </p:txBody>
        </p:sp>
        <p:sp>
          <p:nvSpPr>
            <p:cNvPr id="12" name="矩形 14">
              <a:extLst>
                <a:ext uri="{FF2B5EF4-FFF2-40B4-BE49-F238E27FC236}">
                  <a16:creationId xmlns:a16="http://schemas.microsoft.com/office/drawing/2014/main" id="{4673ABFB-FABE-8AD9-9D53-5ECB13B165E4}"/>
                </a:ext>
              </a:extLst>
            </p:cNvPr>
            <p:cNvSpPr/>
            <p:nvPr/>
          </p:nvSpPr>
          <p:spPr>
            <a:xfrm>
              <a:off x="10245779" y="4597098"/>
              <a:ext cx="1841237" cy="56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err="1">
                  <a:latin typeface="Microsoft YaHei" panose="020B0503020204020204" pitchFamily="34" charset="-122"/>
                  <a:ea typeface="Microsoft YaHei" panose="020B0503020204020204" pitchFamily="34" charset="-122"/>
                </a:rPr>
                <a:t>Github</a:t>
              </a:r>
              <a:r>
                <a:rPr kumimoji="1" lang="en-US" altLang="zh-CN" sz="1050" dirty="0">
                  <a:latin typeface="Microsoft YaHei" panose="020B0503020204020204" pitchFamily="34" charset="-122"/>
                  <a:ea typeface="Microsoft YaHei" panose="020B0503020204020204" pitchFamily="34" charset="-122"/>
                </a:rPr>
                <a:t>:</a:t>
              </a:r>
            </a:p>
            <a:p>
              <a:pPr algn="ctr"/>
              <a:r>
                <a:rPr kumimoji="1" lang="en-US" altLang="zh-CN" sz="1050" dirty="0">
                  <a:latin typeface="Microsoft YaHei" panose="020B0503020204020204" pitchFamily="34" charset="-122"/>
                  <a:ea typeface="Microsoft YaHei" panose="020B0503020204020204" pitchFamily="34" charset="-122"/>
                </a:rPr>
                <a:t>Deployment specs</a:t>
              </a:r>
              <a:endParaRPr kumimoji="1" lang="zh-CN" altLang="en-US" sz="1050" dirty="0">
                <a:latin typeface="Microsoft YaHei" panose="020B0503020204020204" pitchFamily="34" charset="-122"/>
                <a:ea typeface="Microsoft YaHei" panose="020B0503020204020204" pitchFamily="34" charset="-122"/>
              </a:endParaRPr>
            </a:p>
          </p:txBody>
        </p:sp>
        <p:cxnSp>
          <p:nvCxnSpPr>
            <p:cNvPr id="13" name="肘形连接符 16">
              <a:extLst>
                <a:ext uri="{FF2B5EF4-FFF2-40B4-BE49-F238E27FC236}">
                  <a16:creationId xmlns:a16="http://schemas.microsoft.com/office/drawing/2014/main" id="{54741529-B731-27D3-4E6F-F5F2D560C2C0}"/>
                </a:ext>
              </a:extLst>
            </p:cNvPr>
            <p:cNvCxnSpPr>
              <a:cxnSpLocks/>
              <a:stCxn id="9" idx="3"/>
              <a:endCxn id="8" idx="1"/>
            </p:cNvCxnSpPr>
            <p:nvPr/>
          </p:nvCxnSpPr>
          <p:spPr>
            <a:xfrm flipV="1">
              <a:off x="7176356" y="4907189"/>
              <a:ext cx="1025376" cy="47683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7">
              <a:extLst>
                <a:ext uri="{FF2B5EF4-FFF2-40B4-BE49-F238E27FC236}">
                  <a16:creationId xmlns:a16="http://schemas.microsoft.com/office/drawing/2014/main" id="{D63BA036-37EF-03DE-6A9D-9CC1AD665E17}"/>
                </a:ext>
              </a:extLst>
            </p:cNvPr>
            <p:cNvCxnSpPr>
              <a:cxnSpLocks/>
              <a:stCxn id="10" idx="3"/>
              <a:endCxn id="8" idx="1"/>
            </p:cNvCxnSpPr>
            <p:nvPr/>
          </p:nvCxnSpPr>
          <p:spPr>
            <a:xfrm>
              <a:off x="7176356" y="4430358"/>
              <a:ext cx="1025376" cy="47683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23">
              <a:extLst>
                <a:ext uri="{FF2B5EF4-FFF2-40B4-BE49-F238E27FC236}">
                  <a16:creationId xmlns:a16="http://schemas.microsoft.com/office/drawing/2014/main" id="{19852607-D9C1-E7EB-9BBC-74C0B24044EA}"/>
                </a:ext>
              </a:extLst>
            </p:cNvPr>
            <p:cNvCxnSpPr>
              <a:cxnSpLocks/>
              <a:stCxn id="8" idx="2"/>
              <a:endCxn id="11" idx="0"/>
            </p:cNvCxnSpPr>
            <p:nvPr/>
          </p:nvCxnSpPr>
          <p:spPr>
            <a:xfrm>
              <a:off x="9089930" y="5192110"/>
              <a:ext cx="0" cy="3423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25">
              <a:extLst>
                <a:ext uri="{FF2B5EF4-FFF2-40B4-BE49-F238E27FC236}">
                  <a16:creationId xmlns:a16="http://schemas.microsoft.com/office/drawing/2014/main" id="{5C4E8AC0-738B-0340-3D0B-D27D39575EBE}"/>
                </a:ext>
              </a:extLst>
            </p:cNvPr>
            <p:cNvCxnSpPr>
              <a:cxnSpLocks/>
              <a:stCxn id="12" idx="2"/>
              <a:endCxn id="11" idx="3"/>
            </p:cNvCxnSpPr>
            <p:nvPr/>
          </p:nvCxnSpPr>
          <p:spPr>
            <a:xfrm rot="5400000">
              <a:off x="10246067" y="4899002"/>
              <a:ext cx="652392" cy="11882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42">
              <a:extLst>
                <a:ext uri="{FF2B5EF4-FFF2-40B4-BE49-F238E27FC236}">
                  <a16:creationId xmlns:a16="http://schemas.microsoft.com/office/drawing/2014/main" id="{8B6A510A-FFFD-7822-A953-BDC9BB6FCE06}"/>
                </a:ext>
              </a:extLst>
            </p:cNvPr>
            <p:cNvCxnSpPr>
              <a:cxnSpLocks/>
              <a:stCxn id="11" idx="1"/>
              <a:endCxn id="9" idx="2"/>
            </p:cNvCxnSpPr>
            <p:nvPr/>
          </p:nvCxnSpPr>
          <p:spPr>
            <a:xfrm rot="10800000">
              <a:off x="6648748" y="5668941"/>
              <a:ext cx="1552984" cy="15039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18" name="文本框 82">
            <a:extLst>
              <a:ext uri="{FF2B5EF4-FFF2-40B4-BE49-F238E27FC236}">
                <a16:creationId xmlns:a16="http://schemas.microsoft.com/office/drawing/2014/main" id="{C5414231-8932-0478-D840-EDAE7C9E3C4B}"/>
              </a:ext>
            </a:extLst>
          </p:cNvPr>
          <p:cNvSpPr txBox="1"/>
          <p:nvPr/>
        </p:nvSpPr>
        <p:spPr>
          <a:xfrm>
            <a:off x="5475726" y="3910756"/>
            <a:ext cx="3790536" cy="276999"/>
          </a:xfrm>
          <a:prstGeom prst="rect">
            <a:avLst/>
          </a:prstGeom>
          <a:noFill/>
        </p:spPr>
        <p:txBody>
          <a:bodyPr wrap="square">
            <a:spAutoFit/>
          </a:bodyPr>
          <a:lstStyle/>
          <a:p>
            <a:pPr lvl="1" algn="ctr"/>
            <a:r>
              <a:rPr lang="zh-CN" altLang="en-US" sz="1200" dirty="0">
                <a:solidFill>
                  <a:schemeClr val="bg1"/>
                </a:solidFill>
                <a:latin typeface="Microsoft YaHei" panose="020B0503020204020204" pitchFamily="34" charset="-122"/>
                <a:ea typeface="Microsoft YaHei" panose="020B0503020204020204" pitchFamily="34" charset="-122"/>
              </a:rPr>
              <a:t>步骤一：通过控制台点击完成滚动升级</a:t>
            </a:r>
            <a:endParaRPr lang="en-US" altLang="zh-CN" sz="1200" dirty="0">
              <a:solidFill>
                <a:schemeClr val="bg1"/>
              </a:solidFill>
              <a:latin typeface="Microsoft YaHei" panose="020B0503020204020204" pitchFamily="34" charset="-122"/>
              <a:ea typeface="Microsoft YaHei" panose="020B0503020204020204" pitchFamily="34" charset="-122"/>
            </a:endParaRPr>
          </a:p>
        </p:txBody>
      </p:sp>
      <p:sp>
        <p:nvSpPr>
          <p:cNvPr id="19" name="文本框 84">
            <a:extLst>
              <a:ext uri="{FF2B5EF4-FFF2-40B4-BE49-F238E27FC236}">
                <a16:creationId xmlns:a16="http://schemas.microsoft.com/office/drawing/2014/main" id="{0CF28182-763C-3682-96AB-7978FBF8DA48}"/>
              </a:ext>
            </a:extLst>
          </p:cNvPr>
          <p:cNvSpPr txBox="1"/>
          <p:nvPr/>
        </p:nvSpPr>
        <p:spPr>
          <a:xfrm>
            <a:off x="6489675" y="6453466"/>
            <a:ext cx="2069972" cy="276999"/>
          </a:xfrm>
          <a:prstGeom prst="rect">
            <a:avLst/>
          </a:prstGeom>
          <a:noFill/>
        </p:spPr>
        <p:txBody>
          <a:bodyPr wrap="square">
            <a:spAutoFit/>
          </a:bodyPr>
          <a:lstStyle/>
          <a:p>
            <a:pPr algn="ctr"/>
            <a:r>
              <a:rPr lang="zh-CN" altLang="en-US" sz="1200" dirty="0">
                <a:solidFill>
                  <a:schemeClr val="bg1"/>
                </a:solidFill>
                <a:latin typeface="Microsoft YaHei" panose="020B0503020204020204" pitchFamily="34" charset="-122"/>
                <a:ea typeface="Microsoft YaHei" panose="020B0503020204020204" pitchFamily="34" charset="-122"/>
              </a:rPr>
              <a:t>步骤二：成本左移与自动化</a:t>
            </a:r>
          </a:p>
        </p:txBody>
      </p:sp>
      <p:pic>
        <p:nvPicPr>
          <p:cNvPr id="20" name="图片 89" descr="图表, 气泡图&#10;&#10;描述已自动生成">
            <a:extLst>
              <a:ext uri="{FF2B5EF4-FFF2-40B4-BE49-F238E27FC236}">
                <a16:creationId xmlns:a16="http://schemas.microsoft.com/office/drawing/2014/main" id="{D9B13A45-4942-FD71-DE79-1A8DC07503DF}"/>
              </a:ext>
            </a:extLst>
          </p:cNvPr>
          <p:cNvPicPr>
            <a:picLocks noChangeAspect="1"/>
          </p:cNvPicPr>
          <p:nvPr/>
        </p:nvPicPr>
        <p:blipFill>
          <a:blip r:embed="rId3"/>
          <a:stretch>
            <a:fillRect/>
          </a:stretch>
        </p:blipFill>
        <p:spPr>
          <a:xfrm>
            <a:off x="10247464" y="3177551"/>
            <a:ext cx="1807431" cy="1978431"/>
          </a:xfrm>
          <a:prstGeom prst="rect">
            <a:avLst/>
          </a:prstGeom>
        </p:spPr>
      </p:pic>
      <p:sp>
        <p:nvSpPr>
          <p:cNvPr id="21" name="三角形 91">
            <a:extLst>
              <a:ext uri="{FF2B5EF4-FFF2-40B4-BE49-F238E27FC236}">
                <a16:creationId xmlns:a16="http://schemas.microsoft.com/office/drawing/2014/main" id="{9ADE1F4C-0448-6070-E98F-FEA56BB7E803}"/>
              </a:ext>
            </a:extLst>
          </p:cNvPr>
          <p:cNvSpPr/>
          <p:nvPr/>
        </p:nvSpPr>
        <p:spPr>
          <a:xfrm rot="5400000">
            <a:off x="9721126" y="4231038"/>
            <a:ext cx="597246" cy="2336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22" name="文本框 92">
            <a:extLst>
              <a:ext uri="{FF2B5EF4-FFF2-40B4-BE49-F238E27FC236}">
                <a16:creationId xmlns:a16="http://schemas.microsoft.com/office/drawing/2014/main" id="{A2BBB62F-4595-0091-1146-AD3455781885}"/>
              </a:ext>
            </a:extLst>
          </p:cNvPr>
          <p:cNvSpPr txBox="1"/>
          <p:nvPr/>
        </p:nvSpPr>
        <p:spPr>
          <a:xfrm>
            <a:off x="10247463" y="5432366"/>
            <a:ext cx="1807432" cy="276999"/>
          </a:xfrm>
          <a:prstGeom prst="rect">
            <a:avLst/>
          </a:prstGeom>
          <a:noFill/>
        </p:spPr>
        <p:txBody>
          <a:bodyPr wrap="square">
            <a:spAutoFit/>
          </a:bodyPr>
          <a:lstStyle/>
          <a:p>
            <a:pPr algn="ctr"/>
            <a:r>
              <a:rPr lang="zh-CN" altLang="en-US" sz="1200" dirty="0">
                <a:solidFill>
                  <a:schemeClr val="bg1"/>
                </a:solidFill>
                <a:latin typeface="Microsoft YaHei" panose="020B0503020204020204" pitchFamily="34" charset="-122"/>
                <a:ea typeface="Microsoft YaHei" panose="020B0503020204020204" pitchFamily="34" charset="-122"/>
              </a:rPr>
              <a:t>规格推荐成果</a:t>
            </a:r>
          </a:p>
        </p:txBody>
      </p:sp>
      <p:pic>
        <p:nvPicPr>
          <p:cNvPr id="23" name="图片 5" descr="图示&#10;&#10;描述已自动生成">
            <a:extLst>
              <a:ext uri="{FF2B5EF4-FFF2-40B4-BE49-F238E27FC236}">
                <a16:creationId xmlns:a16="http://schemas.microsoft.com/office/drawing/2014/main" id="{60BCFD06-7550-7E9D-D37B-3C3E0B4C651E}"/>
              </a:ext>
            </a:extLst>
          </p:cNvPr>
          <p:cNvPicPr>
            <a:picLocks noChangeAspect="1"/>
          </p:cNvPicPr>
          <p:nvPr/>
        </p:nvPicPr>
        <p:blipFill>
          <a:blip r:embed="rId4"/>
          <a:stretch>
            <a:fillRect/>
          </a:stretch>
        </p:blipFill>
        <p:spPr>
          <a:xfrm>
            <a:off x="305785" y="3000766"/>
            <a:ext cx="4261186" cy="3081099"/>
          </a:xfrm>
          <a:prstGeom prst="rect">
            <a:avLst/>
          </a:prstGeom>
        </p:spPr>
      </p:pic>
      <p:pic>
        <p:nvPicPr>
          <p:cNvPr id="24" name="Picture 23">
            <a:extLst>
              <a:ext uri="{FF2B5EF4-FFF2-40B4-BE49-F238E27FC236}">
                <a16:creationId xmlns:a16="http://schemas.microsoft.com/office/drawing/2014/main" id="{FED77FDC-7339-C6B8-C4E9-209C33E368F8}"/>
              </a:ext>
            </a:extLst>
          </p:cNvPr>
          <p:cNvPicPr>
            <a:picLocks noChangeAspect="1"/>
          </p:cNvPicPr>
          <p:nvPr/>
        </p:nvPicPr>
        <p:blipFill>
          <a:blip r:embed="rId5"/>
          <a:stretch>
            <a:fillRect/>
          </a:stretch>
        </p:blipFill>
        <p:spPr>
          <a:xfrm>
            <a:off x="4415801" y="1302197"/>
            <a:ext cx="5766917" cy="2621676"/>
          </a:xfrm>
          <a:prstGeom prst="rect">
            <a:avLst/>
          </a:prstGeom>
        </p:spPr>
      </p:pic>
    </p:spTree>
    <p:extLst>
      <p:ext uri="{BB962C8B-B14F-4D97-AF65-F5344CB8AC3E}">
        <p14:creationId xmlns:p14="http://schemas.microsoft.com/office/powerpoint/2010/main" val="1532748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solidFill>
                  <a:schemeClr val="bg1"/>
                </a:solidFill>
                <a:cs typeface="Arial" panose="020B0604020202020204" pitchFamily="34" charset="0"/>
              </a:rPr>
              <a:t>Case</a:t>
            </a:r>
            <a:r>
              <a:rPr lang="en-US" altLang="zh-CN" sz="3200" b="1" dirty="0">
                <a:solidFill>
                  <a:schemeClr val="bg1"/>
                </a:solidFill>
                <a:cs typeface="Arial" panose="020B0604020202020204" pitchFamily="34" charset="0"/>
              </a:rPr>
              <a:t>1:</a:t>
            </a:r>
            <a:r>
              <a:rPr lang="zh-CN" altLang="en-US" sz="3200" b="1" dirty="0">
                <a:solidFill>
                  <a:schemeClr val="bg1"/>
                </a:solidFill>
                <a:cs typeface="Arial" panose="020B0604020202020204" pitchFamily="34" charset="0"/>
              </a:rPr>
              <a:t> </a:t>
            </a:r>
            <a:r>
              <a:rPr lang="en-US" altLang="zh-CN" sz="3200" b="1" dirty="0">
                <a:solidFill>
                  <a:schemeClr val="bg1"/>
                </a:solidFill>
                <a:cs typeface="Arial" panose="020B0604020202020204" pitchFamily="34" charset="0"/>
              </a:rPr>
              <a:t>Achievement</a:t>
            </a:r>
            <a:endParaRPr lang="en-US" sz="3200" b="1" dirty="0">
              <a:solidFill>
                <a:schemeClr val="bg1"/>
              </a:solidFill>
              <a:cs typeface="Arial" panose="020B0604020202020204" pitchFamily="34" charset="0"/>
            </a:endParaRPr>
          </a:p>
        </p:txBody>
      </p:sp>
      <p:sp>
        <p:nvSpPr>
          <p:cNvPr id="25" name="矩形 5">
            <a:extLst>
              <a:ext uri="{FF2B5EF4-FFF2-40B4-BE49-F238E27FC236}">
                <a16:creationId xmlns:a16="http://schemas.microsoft.com/office/drawing/2014/main" id="{0C7B5751-A3DC-4341-4F1F-92ADB4B39D28}"/>
              </a:ext>
            </a:extLst>
          </p:cNvPr>
          <p:cNvSpPr/>
          <p:nvPr/>
        </p:nvSpPr>
        <p:spPr>
          <a:xfrm>
            <a:off x="2248622" y="1450889"/>
            <a:ext cx="10237292" cy="400110"/>
          </a:xfrm>
          <a:prstGeom prst="rect">
            <a:avLst/>
          </a:prstGeom>
        </p:spPr>
        <p:txBody>
          <a:bodyPr wrap="square">
            <a:spAutoFit/>
          </a:bodyPr>
          <a:lstStyle/>
          <a:p>
            <a:r>
              <a:rPr lang="en-US" sz="2000" b="1" dirty="0">
                <a:latin typeface="Helvetica" pitchFamily="2" charset="0"/>
                <a:ea typeface="Microsoft YaHei" panose="020B0503020204020204" pitchFamily="34" charset="-122"/>
              </a:rPr>
              <a:t>T</a:t>
            </a:r>
            <a:r>
              <a:rPr lang="en-US" sz="2000" b="1" i="0" dirty="0">
                <a:effectLst/>
                <a:latin typeface="Helvetica" pitchFamily="2" charset="0"/>
                <a:ea typeface="Microsoft YaHei" panose="020B0503020204020204" pitchFamily="34" charset="-122"/>
              </a:rPr>
              <a:t>he total number of Cores </a:t>
            </a:r>
            <a:r>
              <a:rPr lang="en-US" sz="2000" b="1" dirty="0">
                <a:latin typeface="Helvetica" pitchFamily="2" charset="0"/>
                <a:ea typeface="Microsoft YaHei" panose="020B0503020204020204" pitchFamily="34" charset="-122"/>
              </a:rPr>
              <a:t>in clusters were</a:t>
            </a:r>
            <a:r>
              <a:rPr lang="en-US" sz="2000" b="1" i="0" dirty="0">
                <a:effectLst/>
                <a:latin typeface="Helvetica" pitchFamily="2" charset="0"/>
                <a:ea typeface="Microsoft YaHei" panose="020B0503020204020204" pitchFamily="34" charset="-122"/>
              </a:rPr>
              <a:t> </a:t>
            </a:r>
            <a:r>
              <a:rPr lang="en-US" sz="2000" b="1" dirty="0">
                <a:latin typeface="Helvetica" pitchFamily="2" charset="0"/>
                <a:ea typeface="Microsoft YaHei" panose="020B0503020204020204" pitchFamily="34" charset="-122"/>
              </a:rPr>
              <a:t>r</a:t>
            </a:r>
            <a:r>
              <a:rPr lang="en-US" sz="2000" b="1" i="0" dirty="0">
                <a:effectLst/>
                <a:latin typeface="Helvetica" pitchFamily="2" charset="0"/>
                <a:ea typeface="Microsoft YaHei" panose="020B0503020204020204" pitchFamily="34" charset="-122"/>
              </a:rPr>
              <a:t>educed by </a:t>
            </a:r>
            <a:r>
              <a:rPr lang="en-US" sz="2000" b="1" i="0" dirty="0">
                <a:solidFill>
                  <a:srgbClr val="0099A5"/>
                </a:solidFill>
                <a:effectLst/>
                <a:latin typeface="Helvetica" pitchFamily="2" charset="0"/>
                <a:ea typeface="Microsoft YaHei" panose="020B0503020204020204" pitchFamily="34" charset="-122"/>
              </a:rPr>
              <a:t>25%</a:t>
            </a:r>
            <a:r>
              <a:rPr lang="en-US" sz="2000" b="1" i="0" dirty="0">
                <a:solidFill>
                  <a:srgbClr val="374151"/>
                </a:solidFill>
                <a:effectLst/>
                <a:latin typeface="Helvetica" pitchFamily="2" charset="0"/>
                <a:ea typeface="Microsoft YaHei" panose="020B0503020204020204" pitchFamily="34" charset="-122"/>
              </a:rPr>
              <a:t>.</a:t>
            </a:r>
            <a:endParaRPr lang="zh-CN" altLang="en-US" sz="2000" b="1" dirty="0">
              <a:latin typeface="Helvetica" pitchFamily="2" charset="0"/>
              <a:ea typeface="Microsoft YaHei" panose="020B0503020204020204" pitchFamily="34" charset="-122"/>
            </a:endParaRPr>
          </a:p>
        </p:txBody>
      </p:sp>
      <p:pic>
        <p:nvPicPr>
          <p:cNvPr id="26" name="Picture 25">
            <a:extLst>
              <a:ext uri="{FF2B5EF4-FFF2-40B4-BE49-F238E27FC236}">
                <a16:creationId xmlns:a16="http://schemas.microsoft.com/office/drawing/2014/main" id="{DADAF8C9-8429-0896-4642-AF1BFD42BE58}"/>
              </a:ext>
            </a:extLst>
          </p:cNvPr>
          <p:cNvPicPr>
            <a:picLocks noChangeAspect="1"/>
          </p:cNvPicPr>
          <p:nvPr/>
        </p:nvPicPr>
        <p:blipFill>
          <a:blip r:embed="rId3"/>
          <a:stretch>
            <a:fillRect/>
          </a:stretch>
        </p:blipFill>
        <p:spPr>
          <a:xfrm>
            <a:off x="1685383" y="1850999"/>
            <a:ext cx="8821234" cy="4538352"/>
          </a:xfrm>
          <a:prstGeom prst="rect">
            <a:avLst/>
          </a:prstGeom>
        </p:spPr>
      </p:pic>
    </p:spTree>
    <p:extLst>
      <p:ext uri="{BB962C8B-B14F-4D97-AF65-F5344CB8AC3E}">
        <p14:creationId xmlns:p14="http://schemas.microsoft.com/office/powerpoint/2010/main" val="3146028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solidFill>
                  <a:schemeClr val="bg1"/>
                </a:solidFill>
                <a:cs typeface="Arial" panose="020B0604020202020204" pitchFamily="34" charset="0"/>
              </a:rPr>
              <a:t>Case</a:t>
            </a:r>
            <a:r>
              <a:rPr lang="en-US" altLang="zh-CN" sz="3200" b="1" dirty="0">
                <a:solidFill>
                  <a:schemeClr val="bg1"/>
                </a:solidFill>
                <a:cs typeface="Arial" panose="020B0604020202020204" pitchFamily="34" charset="0"/>
              </a:rPr>
              <a:t>2:</a:t>
            </a:r>
            <a:r>
              <a:rPr lang="zh-CN" altLang="en-US" sz="3200" b="1" dirty="0">
                <a:solidFill>
                  <a:schemeClr val="bg1"/>
                </a:solidFill>
                <a:cs typeface="Arial" panose="020B0604020202020204" pitchFamily="34" charset="0"/>
              </a:rPr>
              <a:t> </a:t>
            </a:r>
            <a:r>
              <a:rPr lang="en-US" altLang="zh-CN" sz="3200" b="1" dirty="0">
                <a:solidFill>
                  <a:schemeClr val="bg1"/>
                </a:solidFill>
                <a:cs typeface="Arial" panose="020B0604020202020204" pitchFamily="34" charset="0"/>
              </a:rPr>
              <a:t>Background</a:t>
            </a:r>
            <a:endParaRPr lang="en-US" sz="3200" b="1" dirty="0">
              <a:ea typeface="微软雅黑"/>
            </a:endParaRPr>
          </a:p>
        </p:txBody>
      </p:sp>
      <p:sp>
        <p:nvSpPr>
          <p:cNvPr id="3" name="矩形 5">
            <a:extLst>
              <a:ext uri="{FF2B5EF4-FFF2-40B4-BE49-F238E27FC236}">
                <a16:creationId xmlns:a16="http://schemas.microsoft.com/office/drawing/2014/main" id="{2C2C5FFD-BC99-9E4F-2718-A8483D429186}"/>
              </a:ext>
            </a:extLst>
          </p:cNvPr>
          <p:cNvSpPr/>
          <p:nvPr/>
        </p:nvSpPr>
        <p:spPr>
          <a:xfrm>
            <a:off x="2442366" y="1406822"/>
            <a:ext cx="6765402" cy="923330"/>
          </a:xfrm>
          <a:prstGeom prst="rect">
            <a:avLst/>
          </a:prstGeom>
          <a:noFill/>
        </p:spPr>
        <p:txBody>
          <a:bodyPr wrap="square" rtlCol="0">
            <a:spAutoFit/>
          </a:bodyPr>
          <a:lstStyle/>
          <a:p>
            <a:pPr marL="342900" indent="-342900">
              <a:buFont typeface="Arial" panose="020B0604020202020204" pitchFamily="34" charset="0"/>
              <a:buChar char="•"/>
            </a:pPr>
            <a:r>
              <a:rPr lang="en-US" b="1" dirty="0">
                <a:latin typeface="Helvetica" pitchFamily="2" charset="0"/>
                <a:ea typeface="Microsoft YaHei" panose="020B0503020204020204" pitchFamily="34" charset="-122"/>
              </a:rPr>
              <a:t>The business traffic has </a:t>
            </a:r>
            <a:r>
              <a:rPr lang="en-US" b="1" dirty="0">
                <a:solidFill>
                  <a:srgbClr val="0099A5"/>
                </a:solidFill>
                <a:latin typeface="Helvetica" pitchFamily="2" charset="0"/>
                <a:ea typeface="Microsoft YaHei" panose="020B0503020204020204" pitchFamily="34" charset="-122"/>
              </a:rPr>
              <a:t>Cyclical</a:t>
            </a:r>
            <a:r>
              <a:rPr lang="en-US" b="1" dirty="0">
                <a:latin typeface="Helvetica" pitchFamily="2" charset="0"/>
                <a:ea typeface="Microsoft YaHei" panose="020B0503020204020204" pitchFamily="34" charset="-122"/>
              </a:rPr>
              <a:t> characteristics</a:t>
            </a:r>
          </a:p>
          <a:p>
            <a:pPr marL="342900" indent="-342900">
              <a:buFont typeface="Arial" panose="020B0604020202020204" pitchFamily="34" charset="0"/>
              <a:buChar char="•"/>
            </a:pPr>
            <a:r>
              <a:rPr lang="en-US" altLang="zh-CN" b="1" dirty="0">
                <a:latin typeface="Helvetica" pitchFamily="2" charset="0"/>
                <a:ea typeface="Microsoft YaHei" panose="020B0503020204020204" pitchFamily="34" charset="-122"/>
              </a:rPr>
              <a:t>Workload can</a:t>
            </a:r>
            <a:r>
              <a:rPr lang="zh-CN" altLang="en-US" b="1" dirty="0">
                <a:latin typeface="Helvetica" pitchFamily="2" charset="0"/>
                <a:ea typeface="Microsoft YaHei" panose="020B0503020204020204" pitchFamily="34" charset="-122"/>
              </a:rPr>
              <a:t> </a:t>
            </a:r>
            <a:r>
              <a:rPr lang="en-US" altLang="zh-CN" b="1" dirty="0">
                <a:latin typeface="Helvetica" pitchFamily="2" charset="0"/>
                <a:ea typeface="Microsoft YaHei" panose="020B0503020204020204" pitchFamily="34" charset="-122"/>
              </a:rPr>
              <a:t>scale </a:t>
            </a:r>
            <a:r>
              <a:rPr lang="en-US" altLang="zh-CN" b="1" dirty="0">
                <a:solidFill>
                  <a:srgbClr val="0099A5"/>
                </a:solidFill>
                <a:latin typeface="Helvetica" pitchFamily="2" charset="0"/>
                <a:ea typeface="Microsoft YaHei" panose="020B0503020204020204" pitchFamily="34" charset="-122"/>
              </a:rPr>
              <a:t>Horizontally</a:t>
            </a:r>
          </a:p>
          <a:p>
            <a:pPr marL="342900" indent="-342900">
              <a:buFont typeface="Arial" panose="020B0604020202020204" pitchFamily="34" charset="0"/>
              <a:buChar char="•"/>
            </a:pPr>
            <a:r>
              <a:rPr lang="en-US" altLang="zh-CN" b="1" dirty="0">
                <a:latin typeface="Helvetica" pitchFamily="2" charset="0"/>
                <a:ea typeface="Microsoft YaHei" panose="020B0503020204020204" pitchFamily="34" charset="-122"/>
              </a:rPr>
              <a:t>Running on the </a:t>
            </a:r>
            <a:r>
              <a:rPr lang="en-US" altLang="zh-CN" b="1" dirty="0">
                <a:solidFill>
                  <a:srgbClr val="0099A5"/>
                </a:solidFill>
                <a:latin typeface="Helvetica" pitchFamily="2" charset="0"/>
                <a:ea typeface="Microsoft YaHei" panose="020B0503020204020204" pitchFamily="34" charset="-122"/>
              </a:rPr>
              <a:t>Cloud</a:t>
            </a:r>
            <a:endParaRPr lang="zh-CN" altLang="en-US" b="1" dirty="0">
              <a:solidFill>
                <a:srgbClr val="0099A5"/>
              </a:solidFill>
              <a:latin typeface="Helvetica" pitchFamily="2" charset="0"/>
              <a:ea typeface="Microsoft YaHei" panose="020B0503020204020204" pitchFamily="34" charset="-122"/>
            </a:endParaRPr>
          </a:p>
        </p:txBody>
      </p:sp>
      <p:pic>
        <p:nvPicPr>
          <p:cNvPr id="4" name="Picture 2">
            <a:extLst>
              <a:ext uri="{FF2B5EF4-FFF2-40B4-BE49-F238E27FC236}">
                <a16:creationId xmlns:a16="http://schemas.microsoft.com/office/drawing/2014/main" id="{B3ADB92C-F293-53D0-827D-9766A17C2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809" y="2726267"/>
            <a:ext cx="9580382" cy="209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89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solidFill>
                  <a:schemeClr val="bg1"/>
                </a:solidFill>
                <a:cs typeface="Arial" panose="020B0604020202020204" pitchFamily="34" charset="0"/>
              </a:rPr>
              <a:t>Case</a:t>
            </a:r>
            <a:r>
              <a:rPr lang="en-US" altLang="zh-CN" sz="3200" b="1" dirty="0">
                <a:solidFill>
                  <a:schemeClr val="bg1"/>
                </a:solidFill>
                <a:cs typeface="Arial" panose="020B0604020202020204" pitchFamily="34" charset="0"/>
              </a:rPr>
              <a:t>2:</a:t>
            </a:r>
            <a:r>
              <a:rPr lang="zh-CN" altLang="en-US" sz="3200" b="1" dirty="0">
                <a:solidFill>
                  <a:schemeClr val="bg1"/>
                </a:solidFill>
                <a:cs typeface="Arial" panose="020B0604020202020204" pitchFamily="34" charset="0"/>
              </a:rPr>
              <a:t> </a:t>
            </a:r>
            <a:r>
              <a:rPr lang="en-US" altLang="zh-CN" sz="3200" b="1" dirty="0">
                <a:solidFill>
                  <a:schemeClr val="bg1"/>
                </a:solidFill>
                <a:cs typeface="Arial" panose="020B0604020202020204" pitchFamily="34" charset="0"/>
              </a:rPr>
              <a:t>Effective HPA</a:t>
            </a:r>
            <a:endParaRPr lang="en-US" sz="3200" b="1" dirty="0">
              <a:ea typeface="微软雅黑"/>
            </a:endParaRPr>
          </a:p>
        </p:txBody>
      </p:sp>
      <p:pic>
        <p:nvPicPr>
          <p:cNvPr id="3" name="Picture 2" descr="图片">
            <a:extLst>
              <a:ext uri="{FF2B5EF4-FFF2-40B4-BE49-F238E27FC236}">
                <a16:creationId xmlns:a16="http://schemas.microsoft.com/office/drawing/2014/main" id="{9CDBE4D9-53C9-7838-F206-F562987A6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7749" y="3439758"/>
            <a:ext cx="3972342" cy="28505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4134642-E811-4D10-365C-EB7E1B2DB7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749" y="1342996"/>
            <a:ext cx="3798394" cy="1838139"/>
          </a:xfrm>
          <a:prstGeom prst="rect">
            <a:avLst/>
          </a:prstGeom>
          <a:solidFill>
            <a:schemeClr val="bg1"/>
          </a:solidFill>
        </p:spPr>
      </p:pic>
      <p:pic>
        <p:nvPicPr>
          <p:cNvPr id="5" name="图片 8" descr="图片包含 表格&#10;&#10;描述已自动生成">
            <a:extLst>
              <a:ext uri="{FF2B5EF4-FFF2-40B4-BE49-F238E27FC236}">
                <a16:creationId xmlns:a16="http://schemas.microsoft.com/office/drawing/2014/main" id="{57F0031D-F38E-83F8-8A00-7F92161036FD}"/>
              </a:ext>
            </a:extLst>
          </p:cNvPr>
          <p:cNvPicPr>
            <a:picLocks noChangeAspect="1"/>
          </p:cNvPicPr>
          <p:nvPr/>
        </p:nvPicPr>
        <p:blipFill>
          <a:blip r:embed="rId5"/>
          <a:stretch>
            <a:fillRect/>
          </a:stretch>
        </p:blipFill>
        <p:spPr>
          <a:xfrm>
            <a:off x="4402464" y="1340935"/>
            <a:ext cx="2766009" cy="5038420"/>
          </a:xfrm>
          <a:prstGeom prst="rect">
            <a:avLst/>
          </a:prstGeom>
        </p:spPr>
      </p:pic>
      <p:sp>
        <p:nvSpPr>
          <p:cNvPr id="6" name="文本框 14">
            <a:extLst>
              <a:ext uri="{FF2B5EF4-FFF2-40B4-BE49-F238E27FC236}">
                <a16:creationId xmlns:a16="http://schemas.microsoft.com/office/drawing/2014/main" id="{B8FB795E-E8B4-D8F8-CA55-B3BE7EB027BC}"/>
              </a:ext>
            </a:extLst>
          </p:cNvPr>
          <p:cNvSpPr txBox="1"/>
          <p:nvPr/>
        </p:nvSpPr>
        <p:spPr>
          <a:xfrm>
            <a:off x="243241" y="1411420"/>
            <a:ext cx="4015491" cy="3539430"/>
          </a:xfrm>
          <a:prstGeom prst="rect">
            <a:avLst/>
          </a:prstGeom>
          <a:noFill/>
        </p:spPr>
        <p:txBody>
          <a:bodyPr wrap="square">
            <a:spAutoFit/>
          </a:bodyPr>
          <a:lstStyle/>
          <a:p>
            <a:r>
              <a:rPr lang="en-US" altLang="zh-CN" sz="1400" b="1" kern="0" dirty="0">
                <a:solidFill>
                  <a:srgbClr val="0099A5"/>
                </a:solidFill>
                <a:latin typeface="Helvetica" pitchFamily="2" charset="0"/>
                <a:ea typeface="Microsoft YaHei" panose="020B0503020204020204" pitchFamily="34" charset="-122"/>
                <a:sym typeface="PingFang SC Regular" panose="020B0400000000000000" charset="-122"/>
              </a:rPr>
              <a:t>Prediction-driven</a:t>
            </a:r>
            <a:r>
              <a:rPr lang="en-US" altLang="zh-CN" sz="1400" b="1" kern="0" dirty="0">
                <a:solidFill>
                  <a:srgbClr val="32AEFB"/>
                </a:solidFill>
                <a:latin typeface="Helvetica" pitchFamily="2" charset="0"/>
                <a:ea typeface="Microsoft YaHei" panose="020B0503020204020204" pitchFamily="34" charset="-122"/>
                <a:sym typeface="PingFang SC Regular" panose="020B0400000000000000" charset="-122"/>
              </a:rPr>
              <a:t>	</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sym typeface="PingFang SC Regular" panose="020B0400000000000000" charset="-122"/>
              </a:rPr>
              <a:t>Timeseries Algorithm</a:t>
            </a:r>
            <a:r>
              <a:rPr lang="zh-CN" altLang="en-US" sz="1400" dirty="0">
                <a:latin typeface="Helvetica" pitchFamily="2" charset="0"/>
                <a:ea typeface="Microsoft YaHei" panose="020B0503020204020204" pitchFamily="34" charset="-122"/>
                <a:sym typeface="PingFang SC Regular" panose="020B0400000000000000" charset="-122"/>
              </a:rPr>
              <a:t>：</a:t>
            </a:r>
            <a:r>
              <a:rPr lang="en-US" altLang="zh-CN" sz="1400" dirty="0">
                <a:latin typeface="Helvetica" pitchFamily="2" charset="0"/>
                <a:ea typeface="Microsoft YaHei" panose="020B0503020204020204" pitchFamily="34" charset="-122"/>
                <a:sym typeface="PingFang SC Regular" panose="020B0400000000000000" charset="-122"/>
              </a:rPr>
              <a:t>FFT Fast Fourier Transform</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sym typeface="PingFang SC Regular" panose="020B0400000000000000" charset="-122"/>
              </a:rPr>
              <a:t>Scale up before incoming peak</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sym typeface="PingFang SC Regular" panose="020B0400000000000000" charset="-122"/>
              </a:rPr>
              <a:t>Based on</a:t>
            </a:r>
            <a:r>
              <a:rPr lang="zh-CN" altLang="en-US" sz="1400" dirty="0">
                <a:latin typeface="Helvetica" pitchFamily="2" charset="0"/>
                <a:ea typeface="Microsoft YaHei" panose="020B0503020204020204" pitchFamily="34" charset="-122"/>
                <a:sym typeface="PingFang SC Regular" panose="020B0400000000000000" charset="-122"/>
              </a:rPr>
              <a:t> </a:t>
            </a:r>
            <a:r>
              <a:rPr lang="en-US" altLang="zh-CN" sz="1400" dirty="0">
                <a:latin typeface="Helvetica" pitchFamily="2" charset="0"/>
                <a:ea typeface="Microsoft YaHei" panose="020B0503020204020204" pitchFamily="34" charset="-122"/>
                <a:sym typeface="PingFang SC Regular" panose="020B0400000000000000" charset="-122"/>
              </a:rPr>
              <a:t>Custom</a:t>
            </a:r>
            <a:r>
              <a:rPr lang="zh-CN" altLang="en-US" sz="1400" dirty="0">
                <a:latin typeface="Helvetica" pitchFamily="2" charset="0"/>
                <a:ea typeface="Microsoft YaHei" panose="020B0503020204020204" pitchFamily="34" charset="-122"/>
                <a:sym typeface="PingFang SC Regular" panose="020B0400000000000000" charset="-122"/>
              </a:rPr>
              <a:t> </a:t>
            </a:r>
            <a:r>
              <a:rPr lang="en-US" altLang="zh-CN" sz="1400" dirty="0">
                <a:latin typeface="Helvetica" pitchFamily="2" charset="0"/>
                <a:ea typeface="Microsoft YaHei" panose="020B0503020204020204" pitchFamily="34" charset="-122"/>
                <a:sym typeface="PingFang SC Regular" panose="020B0400000000000000" charset="-122"/>
              </a:rPr>
              <a:t>Metric</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sym typeface="PingFang SC Regular" panose="020B0400000000000000" charset="-122"/>
              </a:rPr>
              <a:t>Fallback protection</a:t>
            </a:r>
            <a:endParaRPr lang="en-CN" altLang="zh-CN" sz="1400">
              <a:latin typeface="Helvetica" pitchFamily="2" charset="0"/>
              <a:ea typeface="Microsoft YaHei" panose="020B0503020204020204" pitchFamily="34" charset="-122"/>
              <a:sym typeface="PingFang SC Regular" panose="020B0400000000000000" charset="-122"/>
            </a:endParaRPr>
          </a:p>
          <a:p>
            <a:r>
              <a:rPr lang="en-US" altLang="zh-CN" sz="1400" b="1" kern="0" dirty="0">
                <a:solidFill>
                  <a:srgbClr val="0099A5"/>
                </a:solidFill>
                <a:latin typeface="Helvetica" pitchFamily="2" charset="0"/>
                <a:ea typeface="Microsoft YaHei" panose="020B0503020204020204" pitchFamily="34" charset="-122"/>
                <a:sym typeface="PingFang SC Regular" panose="020B0400000000000000" charset="-122"/>
              </a:rPr>
              <a:t>Reduce unnecessary downsizing</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sym typeface="PingFang SC Regular" panose="020B0400000000000000" charset="-122"/>
              </a:rPr>
              <a:t>Forecast future to reduce unnecessary downsizing</a:t>
            </a:r>
          </a:p>
          <a:p>
            <a:r>
              <a:rPr lang="en-US" altLang="zh-CN" sz="1400" b="1" kern="0" dirty="0">
                <a:solidFill>
                  <a:srgbClr val="0099A5"/>
                </a:solidFill>
                <a:latin typeface="Helvetica" pitchFamily="2" charset="0"/>
                <a:ea typeface="Microsoft YaHei" panose="020B0503020204020204" pitchFamily="34" charset="-122"/>
                <a:sym typeface="PingFang SC Regular" panose="020B0400000000000000" charset="-122"/>
              </a:rPr>
              <a:t>Cron-based scaling</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sym typeface="PingFang SC Regular" panose="020B0400000000000000" charset="-122"/>
              </a:rPr>
              <a:t>Regular traffic peaks during holidays and promotions.</a:t>
            </a:r>
          </a:p>
          <a:p>
            <a:r>
              <a:rPr lang="en-US" altLang="zh-CN" sz="1400" b="1" kern="0" dirty="0">
                <a:solidFill>
                  <a:srgbClr val="0099A5"/>
                </a:solidFill>
                <a:latin typeface="Helvetica" pitchFamily="2" charset="0"/>
                <a:ea typeface="Microsoft YaHei" panose="020B0503020204020204" pitchFamily="34" charset="-122"/>
                <a:sym typeface="PingFang SC Regular" panose="020B0400000000000000" charset="-122"/>
              </a:rPr>
              <a:t>Easy to use</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sym typeface="PingFang SC Regular" panose="020B0400000000000000" charset="-122"/>
              </a:rPr>
              <a:t>Full compatible with community</a:t>
            </a:r>
            <a:r>
              <a:rPr lang="zh-CN" altLang="en-US" sz="1400" dirty="0">
                <a:latin typeface="Helvetica" pitchFamily="2" charset="0"/>
                <a:ea typeface="Microsoft YaHei" panose="020B0503020204020204" pitchFamily="34" charset="-122"/>
                <a:sym typeface="PingFang SC Regular" panose="020B0400000000000000" charset="-122"/>
              </a:rPr>
              <a:t> </a:t>
            </a:r>
            <a:r>
              <a:rPr lang="en-US" altLang="zh-CN" sz="1400" dirty="0">
                <a:latin typeface="Helvetica" pitchFamily="2" charset="0"/>
                <a:ea typeface="Microsoft YaHei" panose="020B0503020204020204" pitchFamily="34" charset="-122"/>
                <a:sym typeface="PingFang SC Regular" panose="020B0400000000000000" charset="-122"/>
              </a:rPr>
              <a:t>HPA</a:t>
            </a:r>
            <a:r>
              <a:rPr lang="zh-CN" altLang="en-US" sz="1400" dirty="0">
                <a:latin typeface="Helvetica" pitchFamily="2" charset="0"/>
                <a:ea typeface="Microsoft YaHei" panose="020B0503020204020204" pitchFamily="34" charset="-122"/>
                <a:sym typeface="PingFang SC Regular" panose="020B0400000000000000" charset="-122"/>
              </a:rPr>
              <a:t> </a:t>
            </a:r>
            <a:endParaRPr lang="en-US" altLang="zh-CN" sz="1400" dirty="0">
              <a:latin typeface="Helvetica" pitchFamily="2" charset="0"/>
              <a:ea typeface="Microsoft YaHei" panose="020B0503020204020204" pitchFamily="34" charset="-122"/>
              <a:sym typeface="PingFang SC Regular" panose="020B0400000000000000" charset="-122"/>
            </a:endParaRP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sym typeface="PingFang SC Regular" panose="020B0400000000000000" charset="-122"/>
              </a:rPr>
              <a:t>Supports</a:t>
            </a:r>
            <a:r>
              <a:rPr lang="zh-CN" altLang="en-US" sz="1400" dirty="0">
                <a:latin typeface="Helvetica" pitchFamily="2" charset="0"/>
                <a:ea typeface="Microsoft YaHei" panose="020B0503020204020204" pitchFamily="34" charset="-122"/>
                <a:sym typeface="PingFang SC Regular" panose="020B0400000000000000" charset="-122"/>
              </a:rPr>
              <a:t> </a:t>
            </a:r>
            <a:r>
              <a:rPr lang="en-US" altLang="zh-CN" sz="1400" dirty="0">
                <a:latin typeface="Helvetica" pitchFamily="2" charset="0"/>
                <a:ea typeface="Microsoft YaHei" panose="020B0503020204020204" pitchFamily="34" charset="-122"/>
                <a:sym typeface="PingFang SC Regular" panose="020B0400000000000000" charset="-122"/>
              </a:rPr>
              <a:t>Dry run</a:t>
            </a:r>
          </a:p>
          <a:p>
            <a:pPr marL="285750" indent="-285750">
              <a:buFont typeface="Arial" panose="020B0604020202020204" pitchFamily="34" charset="0"/>
              <a:buChar char="•"/>
            </a:pPr>
            <a:r>
              <a:rPr lang="en-US" altLang="zh-CN" sz="1400" dirty="0">
                <a:latin typeface="Helvetica" pitchFamily="2" charset="0"/>
                <a:ea typeface="Microsoft YaHei" panose="020B0503020204020204" pitchFamily="34" charset="-122"/>
                <a:sym typeface="PingFang SC Regular" panose="020B0400000000000000" charset="-122"/>
              </a:rPr>
              <a:t>Supports</a:t>
            </a:r>
            <a:r>
              <a:rPr lang="zh-CN" altLang="en-US" sz="1400" dirty="0">
                <a:latin typeface="Helvetica" pitchFamily="2" charset="0"/>
                <a:ea typeface="Microsoft YaHei" panose="020B0503020204020204" pitchFamily="34" charset="-122"/>
                <a:sym typeface="PingFang SC Regular" panose="020B0400000000000000" charset="-122"/>
              </a:rPr>
              <a:t> </a:t>
            </a:r>
            <a:r>
              <a:rPr lang="en-US" altLang="zh-CN" sz="1400" dirty="0">
                <a:latin typeface="Helvetica" pitchFamily="2" charset="0"/>
                <a:ea typeface="Microsoft YaHei" panose="020B0503020204020204" pitchFamily="34" charset="-122"/>
                <a:sym typeface="PingFang SC Regular" panose="020B0400000000000000" charset="-122"/>
              </a:rPr>
              <a:t>Prometheus</a:t>
            </a:r>
            <a:r>
              <a:rPr lang="zh-CN" altLang="en-US" sz="1400" dirty="0">
                <a:latin typeface="Helvetica" pitchFamily="2" charset="0"/>
                <a:ea typeface="Microsoft YaHei" panose="020B0503020204020204" pitchFamily="34" charset="-122"/>
                <a:sym typeface="PingFang SC Regular" panose="020B0400000000000000" charset="-122"/>
              </a:rPr>
              <a:t> </a:t>
            </a:r>
            <a:r>
              <a:rPr lang="en-US" altLang="zh-CN" sz="1400" dirty="0">
                <a:latin typeface="Helvetica" pitchFamily="2" charset="0"/>
                <a:ea typeface="Microsoft YaHei" panose="020B0503020204020204" pitchFamily="34" charset="-122"/>
                <a:sym typeface="PingFang SC Regular" panose="020B0400000000000000" charset="-122"/>
              </a:rPr>
              <a:t>Metric</a:t>
            </a:r>
            <a:endParaRPr lang="en-US" altLang="zh-CN" sz="1400" kern="0" dirty="0">
              <a:latin typeface="Helvetica" pitchFamily="2" charset="0"/>
              <a:ea typeface="Microsoft YaHei" panose="020B0503020204020204" pitchFamily="34" charset="-122"/>
              <a:sym typeface="PingFang SC Regular" panose="020B0400000000000000" charset="-122"/>
            </a:endParaRPr>
          </a:p>
        </p:txBody>
      </p:sp>
    </p:spTree>
    <p:extLst>
      <p:ext uri="{BB962C8B-B14F-4D97-AF65-F5344CB8AC3E}">
        <p14:creationId xmlns:p14="http://schemas.microsoft.com/office/powerpoint/2010/main" val="1254736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solidFill>
                  <a:schemeClr val="bg1"/>
                </a:solidFill>
                <a:cs typeface="Arial" panose="020B0604020202020204" pitchFamily="34" charset="0"/>
              </a:rPr>
              <a:t>Case</a:t>
            </a:r>
            <a:r>
              <a:rPr lang="en-US" altLang="zh-CN" sz="3200" b="1" dirty="0">
                <a:solidFill>
                  <a:schemeClr val="bg1"/>
                </a:solidFill>
                <a:cs typeface="Arial" panose="020B0604020202020204" pitchFamily="34" charset="0"/>
              </a:rPr>
              <a:t>2:</a:t>
            </a:r>
            <a:r>
              <a:rPr lang="zh-CN" altLang="en-US" sz="3200" b="1" dirty="0">
                <a:solidFill>
                  <a:schemeClr val="bg1"/>
                </a:solidFill>
                <a:cs typeface="Arial" panose="020B0604020202020204" pitchFamily="34" charset="0"/>
              </a:rPr>
              <a:t> </a:t>
            </a:r>
            <a:r>
              <a:rPr lang="en-US" altLang="zh-CN" sz="3200" b="1" dirty="0">
                <a:solidFill>
                  <a:schemeClr val="bg1"/>
                </a:solidFill>
                <a:cs typeface="Arial" panose="020B0604020202020204" pitchFamily="34" charset="0"/>
              </a:rPr>
              <a:t>Cluster </a:t>
            </a:r>
            <a:r>
              <a:rPr lang="en-US" altLang="zh-CN" sz="3200" b="1" dirty="0" err="1">
                <a:solidFill>
                  <a:schemeClr val="bg1"/>
                </a:solidFill>
                <a:cs typeface="Arial" panose="020B0604020202020204" pitchFamily="34" charset="0"/>
              </a:rPr>
              <a:t>Autoscaler</a:t>
            </a:r>
            <a:endParaRPr lang="en-US" sz="3200" b="1" dirty="0">
              <a:solidFill>
                <a:schemeClr val="bg1"/>
              </a:solidFill>
              <a:cs typeface="Arial" panose="020B0604020202020204" pitchFamily="34" charset="0"/>
            </a:endParaRPr>
          </a:p>
        </p:txBody>
      </p:sp>
      <p:sp>
        <p:nvSpPr>
          <p:cNvPr id="3" name="TextBox 8">
            <a:extLst>
              <a:ext uri="{FF2B5EF4-FFF2-40B4-BE49-F238E27FC236}">
                <a16:creationId xmlns:a16="http://schemas.microsoft.com/office/drawing/2014/main" id="{AF88E4CA-E052-F770-E436-FABB8D9D8373}"/>
              </a:ext>
            </a:extLst>
          </p:cNvPr>
          <p:cNvSpPr txBox="1"/>
          <p:nvPr/>
        </p:nvSpPr>
        <p:spPr>
          <a:xfrm>
            <a:off x="669880" y="1431722"/>
            <a:ext cx="4689520" cy="3285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lnSpc>
                <a:spcPct val="150000"/>
              </a:lnSpc>
            </a:pPr>
            <a:r>
              <a:rPr lang="en-US" altLang="zh-CN" sz="1400" b="1" dirty="0">
                <a:solidFill>
                  <a:srgbClr val="0099A5"/>
                </a:solidFill>
                <a:latin typeface="Helvetica" pitchFamily="2" charset="0"/>
                <a:ea typeface="Microsoft YaHei" panose="020B0503020204020204" pitchFamily="34" charset="-122"/>
              </a:rPr>
              <a:t>Effective HPA</a:t>
            </a: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Scaling based on CPU and Network Traffic</a:t>
            </a: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Upsizing one hour before the traffic peak arrives</a:t>
            </a: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Newly created pods trigger cluster expansion</a:t>
            </a:r>
          </a:p>
          <a:p>
            <a:pPr hangingPunct="1">
              <a:lnSpc>
                <a:spcPct val="150000"/>
              </a:lnSpc>
            </a:pPr>
            <a:r>
              <a:rPr lang="en-US" altLang="zh-CN" sz="1400" b="1" dirty="0">
                <a:solidFill>
                  <a:srgbClr val="0099A5"/>
                </a:solidFill>
                <a:latin typeface="Helvetica" pitchFamily="2" charset="0"/>
                <a:ea typeface="Microsoft YaHei" panose="020B0503020204020204" pitchFamily="34" charset="-122"/>
              </a:rPr>
              <a:t>Cluster </a:t>
            </a:r>
            <a:r>
              <a:rPr lang="en-US" altLang="zh-CN" sz="1400" b="1" dirty="0" err="1">
                <a:solidFill>
                  <a:srgbClr val="0099A5"/>
                </a:solidFill>
                <a:latin typeface="Helvetica" pitchFamily="2" charset="0"/>
                <a:ea typeface="Microsoft YaHei" panose="020B0503020204020204" pitchFamily="34" charset="-122"/>
              </a:rPr>
              <a:t>Autoscaler</a:t>
            </a:r>
            <a:endParaRPr lang="en-US" altLang="zh-CN" sz="1400" b="1" dirty="0">
              <a:solidFill>
                <a:srgbClr val="0099A5"/>
              </a:solidFill>
              <a:latin typeface="Helvetica" pitchFamily="2" charset="0"/>
              <a:ea typeface="Microsoft YaHei" panose="020B0503020204020204" pitchFamily="34" charset="-122"/>
            </a:endParaRP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Scale out Pay-as-you-go nodes Based on pending pods</a:t>
            </a: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Scale in Pay-as-you-go nodes when traffic goes</a:t>
            </a:r>
          </a:p>
          <a:p>
            <a:pPr marL="285750" indent="-285750">
              <a:lnSpc>
                <a:spcPct val="150000"/>
              </a:lnSpc>
              <a:buFont typeface="Arial" panose="020B0604020202020204" pitchFamily="34" charset="0"/>
              <a:buChar char="•"/>
            </a:pPr>
            <a:endParaRPr lang="en-US" sz="1400" dirty="0">
              <a:latin typeface="Helvetica" pitchFamily="2" charset="0"/>
              <a:ea typeface="Microsoft YaHei" panose="020B0503020204020204" pitchFamily="34" charset="-122"/>
            </a:endParaRPr>
          </a:p>
          <a:p>
            <a:pPr>
              <a:lnSpc>
                <a:spcPct val="150000"/>
              </a:lnSpc>
            </a:pPr>
            <a:endParaRPr lang="en-CN" sz="1400" dirty="0">
              <a:latin typeface="Helvetica" pitchFamily="2" charset="0"/>
              <a:ea typeface="Microsoft YaHei" panose="020B0503020204020204" pitchFamily="34" charset="-122"/>
            </a:endParaRPr>
          </a:p>
        </p:txBody>
      </p:sp>
      <p:pic>
        <p:nvPicPr>
          <p:cNvPr id="4" name="Picture 3">
            <a:extLst>
              <a:ext uri="{FF2B5EF4-FFF2-40B4-BE49-F238E27FC236}">
                <a16:creationId xmlns:a16="http://schemas.microsoft.com/office/drawing/2014/main" id="{87A9CED4-CFD0-DAAB-759F-A3FA67364AAC}"/>
              </a:ext>
            </a:extLst>
          </p:cNvPr>
          <p:cNvPicPr>
            <a:picLocks noChangeAspect="1"/>
          </p:cNvPicPr>
          <p:nvPr/>
        </p:nvPicPr>
        <p:blipFill>
          <a:blip r:embed="rId3"/>
          <a:stretch>
            <a:fillRect/>
          </a:stretch>
        </p:blipFill>
        <p:spPr>
          <a:xfrm>
            <a:off x="5138254" y="1313188"/>
            <a:ext cx="6943680" cy="5159731"/>
          </a:xfrm>
          <a:prstGeom prst="rect">
            <a:avLst/>
          </a:prstGeom>
        </p:spPr>
      </p:pic>
    </p:spTree>
    <p:extLst>
      <p:ext uri="{BB962C8B-B14F-4D97-AF65-F5344CB8AC3E}">
        <p14:creationId xmlns:p14="http://schemas.microsoft.com/office/powerpoint/2010/main" val="1939025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3AF00-22E0-0296-4600-C8F2D53E7D35}"/>
              </a:ext>
            </a:extLst>
          </p:cNvPr>
          <p:cNvSpPr>
            <a:spLocks noGrp="1"/>
          </p:cNvSpPr>
          <p:nvPr>
            <p:ph type="title"/>
          </p:nvPr>
        </p:nvSpPr>
        <p:spPr/>
        <p:txBody>
          <a:bodyPr vert="horz" lIns="91440" tIns="45720" rIns="91440" bIns="45720" rtlCol="0" anchor="ctr">
            <a:normAutofit/>
          </a:bodyPr>
          <a:lstStyle/>
          <a:p>
            <a:r>
              <a:rPr lang="en-US" altLang="zh-CN" b="1" dirty="0">
                <a:latin typeface="Tahoma" pitchFamily="34" charset="0"/>
                <a:ea typeface="Tahoma" pitchFamily="34" charset="0"/>
                <a:cs typeface="Tahoma" pitchFamily="34" charset="0"/>
              </a:rPr>
              <a:t>About Us</a:t>
            </a:r>
            <a:endParaRPr lang="zh-CN" altLang="en-US" b="1" dirty="0">
              <a:latin typeface="Tahoma" pitchFamily="34" charset="0"/>
              <a:cs typeface="Tahoma" pitchFamily="34" charset="0"/>
            </a:endParaRPr>
          </a:p>
        </p:txBody>
      </p:sp>
      <p:sp>
        <p:nvSpPr>
          <p:cNvPr id="4" name="文本框 3">
            <a:extLst>
              <a:ext uri="{FF2B5EF4-FFF2-40B4-BE49-F238E27FC236}">
                <a16:creationId xmlns:a16="http://schemas.microsoft.com/office/drawing/2014/main" id="{34D2BAF6-CB51-EE4F-5553-8EAED7AB8712}"/>
              </a:ext>
            </a:extLst>
          </p:cNvPr>
          <p:cNvSpPr txBox="1"/>
          <p:nvPr/>
        </p:nvSpPr>
        <p:spPr>
          <a:xfrm>
            <a:off x="6220914" y="3536696"/>
            <a:ext cx="5755627" cy="1815882"/>
          </a:xfrm>
          <a:prstGeom prst="rect">
            <a:avLst/>
          </a:prstGeom>
          <a:noFill/>
        </p:spPr>
        <p:txBody>
          <a:bodyPr wrap="square">
            <a:spAutoFit/>
          </a:bodyPr>
          <a:lstStyle/>
          <a:p>
            <a:pPr marL="285750" indent="-285750">
              <a:buFont typeface="Arial" panose="020B0604020202020204" pitchFamily="34" charset="0"/>
              <a:buChar char="•"/>
            </a:pPr>
            <a:r>
              <a:rPr lang="en-HK" altLang="zh-CN" sz="1600" dirty="0">
                <a:solidFill>
                  <a:srgbClr val="333333"/>
                </a:solidFill>
                <a:effectLst/>
                <a:latin typeface="Helvetica" pitchFamily="2" charset="0"/>
              </a:rPr>
              <a:t>Contributors of Kubernetes, </a:t>
            </a:r>
            <a:r>
              <a:rPr lang="en-HK" altLang="zh-CN" sz="1600" dirty="0" err="1">
                <a:solidFill>
                  <a:srgbClr val="333333"/>
                </a:solidFill>
                <a:effectLst/>
                <a:latin typeface="Helvetica" pitchFamily="2" charset="0"/>
              </a:rPr>
              <a:t>Dapr</a:t>
            </a:r>
            <a:r>
              <a:rPr lang="en-HK" altLang="zh-CN" sz="1600" dirty="0">
                <a:solidFill>
                  <a:srgbClr val="333333"/>
                </a:solidFill>
                <a:effectLst/>
                <a:latin typeface="Helvetica" pitchFamily="2" charset="0"/>
              </a:rPr>
              <a:t>, </a:t>
            </a:r>
            <a:r>
              <a:rPr lang="en-HK" altLang="zh-CN" sz="1600" dirty="0" err="1">
                <a:solidFill>
                  <a:srgbClr val="333333"/>
                </a:solidFill>
                <a:effectLst/>
                <a:latin typeface="Helvetica" pitchFamily="2" charset="0"/>
              </a:rPr>
              <a:t>KubeFed</a:t>
            </a:r>
            <a:endParaRPr lang="en-HK" altLang="zh-CN" sz="1600" dirty="0">
              <a:solidFill>
                <a:srgbClr val="333333"/>
              </a:solidFill>
              <a:latin typeface="Helvetica" pitchFamily="2" charset="0"/>
            </a:endParaRPr>
          </a:p>
          <a:p>
            <a:pPr marL="285750" indent="-285750">
              <a:buFont typeface="Arial" panose="020B0604020202020204" pitchFamily="34" charset="0"/>
              <a:buChar char="•"/>
            </a:pPr>
            <a:r>
              <a:rPr lang="en-HK" altLang="zh-CN" sz="1600" dirty="0">
                <a:solidFill>
                  <a:srgbClr val="333333"/>
                </a:solidFill>
                <a:effectLst/>
                <a:latin typeface="Helvetica" pitchFamily="2" charset="0"/>
              </a:rPr>
              <a:t>Co-founder of CNCF landscape project Crane</a:t>
            </a:r>
          </a:p>
          <a:p>
            <a:pPr marL="285750" indent="-285750">
              <a:buFont typeface="Arial" panose="020B0604020202020204" pitchFamily="34" charset="0"/>
              <a:buChar char="•"/>
            </a:pPr>
            <a:r>
              <a:rPr lang="en-HK" altLang="zh-CN" sz="1600" dirty="0">
                <a:solidFill>
                  <a:srgbClr val="333333"/>
                </a:solidFill>
                <a:effectLst/>
                <a:latin typeface="Helvetica" pitchFamily="2" charset="0"/>
              </a:rPr>
              <a:t>Expert of autoscaling, application delivery, multi-cluster management</a:t>
            </a:r>
          </a:p>
          <a:p>
            <a:pPr marL="285750" indent="-285750">
              <a:buFont typeface="Arial" panose="020B0604020202020204" pitchFamily="34" charset="0"/>
              <a:buChar char="•"/>
            </a:pPr>
            <a:r>
              <a:rPr lang="en-HK" altLang="zh-CN" sz="1600" dirty="0">
                <a:solidFill>
                  <a:srgbClr val="333333"/>
                </a:solidFill>
                <a:effectLst/>
                <a:latin typeface="Helvetica" pitchFamily="2" charset="0"/>
              </a:rPr>
              <a:t>Translator of book "Cloud FinOps"</a:t>
            </a:r>
          </a:p>
          <a:p>
            <a:pPr marL="285750" indent="-285750">
              <a:buFont typeface="Arial" panose="020B0604020202020204" pitchFamily="34" charset="0"/>
              <a:buChar char="•"/>
            </a:pPr>
            <a:r>
              <a:rPr lang="en-HK" altLang="zh-CN" sz="1600" dirty="0">
                <a:solidFill>
                  <a:srgbClr val="333333"/>
                </a:solidFill>
                <a:effectLst/>
                <a:latin typeface="Helvetica" pitchFamily="2" charset="0"/>
              </a:rPr>
              <a:t>Active speaker of conferences, e.g. </a:t>
            </a:r>
            <a:r>
              <a:rPr lang="en-HK" altLang="zh-CN" sz="1600" dirty="0" err="1">
                <a:solidFill>
                  <a:srgbClr val="333333"/>
                </a:solidFill>
                <a:effectLst/>
                <a:latin typeface="Helvetica" pitchFamily="2" charset="0"/>
              </a:rPr>
              <a:t>Kubecon</a:t>
            </a:r>
            <a:r>
              <a:rPr lang="en-HK" altLang="zh-CN" sz="1600" dirty="0">
                <a:solidFill>
                  <a:srgbClr val="333333"/>
                </a:solidFill>
                <a:effectLst/>
                <a:latin typeface="Helvetica" pitchFamily="2" charset="0"/>
              </a:rPr>
              <a:t>, GIAC, GOTA, Open Infra Days, GDCC, CSDN Columnist etc.</a:t>
            </a:r>
            <a:endParaRPr lang="zh-CN" altLang="en-US" sz="1600" dirty="0">
              <a:latin typeface="Helvetica" pitchFamily="2" charset="0"/>
            </a:endParaRPr>
          </a:p>
        </p:txBody>
      </p:sp>
      <p:sp>
        <p:nvSpPr>
          <p:cNvPr id="5" name="文本框 4">
            <a:extLst>
              <a:ext uri="{FF2B5EF4-FFF2-40B4-BE49-F238E27FC236}">
                <a16:creationId xmlns:a16="http://schemas.microsoft.com/office/drawing/2014/main" id="{06F67EE5-FABF-16C2-2E16-ADE4789875E7}"/>
              </a:ext>
            </a:extLst>
          </p:cNvPr>
          <p:cNvSpPr txBox="1"/>
          <p:nvPr/>
        </p:nvSpPr>
        <p:spPr>
          <a:xfrm>
            <a:off x="6316717" y="2445991"/>
            <a:ext cx="3111173" cy="923330"/>
          </a:xfrm>
          <a:prstGeom prst="rect">
            <a:avLst/>
          </a:prstGeom>
          <a:noFill/>
        </p:spPr>
        <p:txBody>
          <a:bodyPr wrap="square">
            <a:spAutoFit/>
          </a:bodyPr>
          <a:lstStyle/>
          <a:p>
            <a:r>
              <a:rPr lang="en-HK" altLang="zh-CN" b="1" dirty="0" err="1">
                <a:solidFill>
                  <a:srgbClr val="333333"/>
                </a:solidFill>
                <a:effectLst/>
                <a:latin typeface="Helvetica" pitchFamily="2" charset="0"/>
              </a:rPr>
              <a:t>Qiming</a:t>
            </a:r>
            <a:r>
              <a:rPr lang="en-HK" altLang="zh-CN" b="1" dirty="0">
                <a:solidFill>
                  <a:srgbClr val="333333"/>
                </a:solidFill>
                <a:effectLst/>
                <a:latin typeface="Helvetica" pitchFamily="2" charset="0"/>
              </a:rPr>
              <a:t> Hu</a:t>
            </a:r>
          </a:p>
          <a:p>
            <a:r>
              <a:rPr lang="en-HK" altLang="zh-CN" dirty="0">
                <a:solidFill>
                  <a:srgbClr val="333333"/>
                </a:solidFill>
                <a:effectLst/>
                <a:latin typeface="Helvetica" pitchFamily="2" charset="0"/>
              </a:rPr>
              <a:t>Tencent Cloud</a:t>
            </a:r>
            <a:br>
              <a:rPr lang="en-HK" altLang="zh-CN" dirty="0">
                <a:latin typeface="Helvetica" pitchFamily="2" charset="0"/>
              </a:rPr>
            </a:br>
            <a:r>
              <a:rPr lang="en-HK" altLang="zh-CN" dirty="0">
                <a:solidFill>
                  <a:srgbClr val="333333"/>
                </a:solidFill>
                <a:effectLst/>
                <a:latin typeface="Helvetica" pitchFamily="2" charset="0"/>
              </a:rPr>
              <a:t>Expert Engineer</a:t>
            </a:r>
            <a:endParaRPr lang="zh-CN" altLang="en-US" dirty="0">
              <a:latin typeface="Helvetica" pitchFamily="2" charset="0"/>
            </a:endParaRPr>
          </a:p>
        </p:txBody>
      </p:sp>
      <p:sp>
        <p:nvSpPr>
          <p:cNvPr id="6" name="文本框 5">
            <a:extLst>
              <a:ext uri="{FF2B5EF4-FFF2-40B4-BE49-F238E27FC236}">
                <a16:creationId xmlns:a16="http://schemas.microsoft.com/office/drawing/2014/main" id="{603F68CA-3595-4322-D891-4B8A3000A0FE}"/>
              </a:ext>
            </a:extLst>
          </p:cNvPr>
          <p:cNvSpPr txBox="1"/>
          <p:nvPr/>
        </p:nvSpPr>
        <p:spPr>
          <a:xfrm>
            <a:off x="560458" y="2445991"/>
            <a:ext cx="3111173" cy="923330"/>
          </a:xfrm>
          <a:prstGeom prst="rect">
            <a:avLst/>
          </a:prstGeom>
          <a:noFill/>
        </p:spPr>
        <p:txBody>
          <a:bodyPr wrap="square">
            <a:spAutoFit/>
          </a:bodyPr>
          <a:lstStyle/>
          <a:p>
            <a:r>
              <a:rPr lang="en-HK" altLang="zh-CN" b="1" dirty="0">
                <a:solidFill>
                  <a:srgbClr val="333333"/>
                </a:solidFill>
                <a:effectLst/>
                <a:latin typeface="Helvetica" pitchFamily="2" charset="0"/>
              </a:rPr>
              <a:t>Jesse Meng</a:t>
            </a:r>
          </a:p>
          <a:p>
            <a:r>
              <a:rPr lang="en-HK" altLang="zh-CN" dirty="0">
                <a:solidFill>
                  <a:srgbClr val="333333"/>
                </a:solidFill>
                <a:effectLst/>
                <a:latin typeface="Helvetica" pitchFamily="2" charset="0"/>
              </a:rPr>
              <a:t>Tencent Cloud</a:t>
            </a:r>
            <a:br>
              <a:rPr lang="en-HK" altLang="zh-CN" dirty="0">
                <a:latin typeface="Helvetica" pitchFamily="2" charset="0"/>
              </a:rPr>
            </a:br>
            <a:r>
              <a:rPr lang="en-HK" altLang="zh-CN" dirty="0">
                <a:solidFill>
                  <a:srgbClr val="333333"/>
                </a:solidFill>
                <a:effectLst/>
                <a:latin typeface="Helvetica" pitchFamily="2" charset="0"/>
              </a:rPr>
              <a:t>Expert Engineer</a:t>
            </a:r>
            <a:endParaRPr lang="zh-CN" altLang="en-US" dirty="0">
              <a:latin typeface="Helvetica" pitchFamily="2" charset="0"/>
            </a:endParaRPr>
          </a:p>
        </p:txBody>
      </p:sp>
      <p:sp>
        <p:nvSpPr>
          <p:cNvPr id="8" name="文本框 7">
            <a:extLst>
              <a:ext uri="{FF2B5EF4-FFF2-40B4-BE49-F238E27FC236}">
                <a16:creationId xmlns:a16="http://schemas.microsoft.com/office/drawing/2014/main" id="{BE6A8260-198D-BFA1-7535-323750FD7E72}"/>
              </a:ext>
            </a:extLst>
          </p:cNvPr>
          <p:cNvSpPr txBox="1"/>
          <p:nvPr/>
        </p:nvSpPr>
        <p:spPr>
          <a:xfrm>
            <a:off x="519049" y="3536696"/>
            <a:ext cx="5755627" cy="1569660"/>
          </a:xfrm>
          <a:prstGeom prst="rect">
            <a:avLst/>
          </a:prstGeom>
          <a:noFill/>
        </p:spPr>
        <p:txBody>
          <a:bodyPr wrap="square">
            <a:spAutoFit/>
          </a:bodyPr>
          <a:lstStyle/>
          <a:p>
            <a:pPr marL="285750" indent="-285750">
              <a:buFont typeface="Arial" panose="020B0604020202020204" pitchFamily="34" charset="0"/>
              <a:buChar char="•"/>
            </a:pPr>
            <a:r>
              <a:rPr lang="en-HK" altLang="zh-CN" sz="1600" dirty="0">
                <a:solidFill>
                  <a:srgbClr val="333333"/>
                </a:solidFill>
                <a:effectLst/>
                <a:latin typeface="Helvetica" pitchFamily="2" charset="0"/>
              </a:rPr>
              <a:t>CNCF ambassador</a:t>
            </a:r>
            <a:endParaRPr lang="en-HK" altLang="zh-CN" sz="1600" dirty="0">
              <a:solidFill>
                <a:srgbClr val="333333"/>
              </a:solidFill>
              <a:latin typeface="Helvetica" pitchFamily="2" charset="0"/>
            </a:endParaRPr>
          </a:p>
          <a:p>
            <a:pPr marL="285750" indent="-285750">
              <a:buFont typeface="Arial" panose="020B0604020202020204" pitchFamily="34" charset="0"/>
              <a:buChar char="•"/>
            </a:pPr>
            <a:r>
              <a:rPr lang="en-HK" altLang="zh-CN" sz="1600" dirty="0">
                <a:solidFill>
                  <a:srgbClr val="333333"/>
                </a:solidFill>
                <a:effectLst/>
                <a:latin typeface="Helvetica" pitchFamily="2" charset="0"/>
              </a:rPr>
              <a:t>Co-founder of CNCF landscape project Crane</a:t>
            </a:r>
          </a:p>
          <a:p>
            <a:pPr marL="285750" indent="-285750">
              <a:buFont typeface="Arial" panose="020B0604020202020204" pitchFamily="34" charset="0"/>
              <a:buChar char="•"/>
            </a:pPr>
            <a:r>
              <a:rPr lang="en-HK" altLang="zh-CN" sz="1600" dirty="0">
                <a:solidFill>
                  <a:srgbClr val="333333"/>
                </a:solidFill>
                <a:effectLst/>
                <a:latin typeface="Helvetica" pitchFamily="2" charset="0"/>
              </a:rPr>
              <a:t>Author of book "The Keys of Kubernetes Production Adoption”</a:t>
            </a:r>
          </a:p>
          <a:p>
            <a:pPr marL="285750" indent="-285750">
              <a:buFont typeface="Arial" panose="020B0604020202020204" pitchFamily="34" charset="0"/>
              <a:buChar char="•"/>
            </a:pPr>
            <a:r>
              <a:rPr lang="en-HK" altLang="zh-CN" sz="1600" dirty="0">
                <a:solidFill>
                  <a:srgbClr val="333333"/>
                </a:solidFill>
                <a:effectLst/>
                <a:latin typeface="Helvetica" pitchFamily="2" charset="0"/>
              </a:rPr>
              <a:t>Translator of book "Cloud FinOps"</a:t>
            </a:r>
          </a:p>
          <a:p>
            <a:pPr marL="285750" indent="-285750">
              <a:buFont typeface="Arial" panose="020B0604020202020204" pitchFamily="34" charset="0"/>
              <a:buChar char="•"/>
            </a:pPr>
            <a:r>
              <a:rPr lang="en-HK" altLang="zh-CN" sz="1600" dirty="0">
                <a:solidFill>
                  <a:srgbClr val="333333"/>
                </a:solidFill>
                <a:latin typeface="Helvetica" pitchFamily="2" charset="0"/>
              </a:rPr>
              <a:t>Mentor of </a:t>
            </a:r>
            <a:r>
              <a:rPr lang="en-HK" altLang="zh-CN" sz="1600" dirty="0">
                <a:solidFill>
                  <a:srgbClr val="333333"/>
                </a:solidFill>
                <a:effectLst/>
                <a:latin typeface="Helvetica" pitchFamily="2" charset="0"/>
              </a:rPr>
              <a:t>Cloud Native Campus </a:t>
            </a:r>
            <a:r>
              <a:rPr lang="en-HK" altLang="zh-CN" sz="1600" dirty="0">
                <a:solidFill>
                  <a:srgbClr val="333333"/>
                </a:solidFill>
                <a:latin typeface="Helvetica" pitchFamily="2" charset="0"/>
              </a:rPr>
              <a:t>of </a:t>
            </a:r>
            <a:r>
              <a:rPr lang="en-HK" altLang="zh-CN" sz="1600" dirty="0" err="1">
                <a:solidFill>
                  <a:srgbClr val="333333"/>
                </a:solidFill>
                <a:effectLst/>
                <a:latin typeface="Helvetica" pitchFamily="2" charset="0"/>
              </a:rPr>
              <a:t>geektime</a:t>
            </a:r>
            <a:endParaRPr lang="zh-CN" altLang="en-US" sz="1600" dirty="0">
              <a:latin typeface="Helvetica" pitchFamily="2" charset="0"/>
            </a:endParaRPr>
          </a:p>
        </p:txBody>
      </p:sp>
      <p:sp>
        <p:nvSpPr>
          <p:cNvPr id="9" name="椭圆 8">
            <a:extLst>
              <a:ext uri="{FF2B5EF4-FFF2-40B4-BE49-F238E27FC236}">
                <a16:creationId xmlns:a16="http://schemas.microsoft.com/office/drawing/2014/main" id="{5451E701-3906-2845-63EC-D78C35498E06}"/>
              </a:ext>
            </a:extLst>
          </p:cNvPr>
          <p:cNvSpPr/>
          <p:nvPr/>
        </p:nvSpPr>
        <p:spPr>
          <a:xfrm>
            <a:off x="2592772" y="1643812"/>
            <a:ext cx="1535719" cy="1535719"/>
          </a:xfrm>
          <a:prstGeom prst="ellipse">
            <a:avLst/>
          </a:prstGeom>
          <a:solidFill>
            <a:schemeClr val="bg1">
              <a:lumMod val="85000"/>
            </a:schemeClr>
          </a:solidFill>
          <a:ln w="177800" cmpd="thickThin">
            <a:solidFill>
              <a:srgbClr val="40B9FF"/>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32CDBA45-3347-3B04-13F4-07D9C6BDD204}"/>
              </a:ext>
            </a:extLst>
          </p:cNvPr>
          <p:cNvPicPr>
            <a:picLocks noChangeAspect="1"/>
          </p:cNvPicPr>
          <p:nvPr/>
        </p:nvPicPr>
        <p:blipFill rotWithShape="1">
          <a:blip r:embed="rId2"/>
          <a:srcRect l="21066" t="3538" r="26340" b="43813"/>
          <a:stretch/>
        </p:blipFill>
        <p:spPr>
          <a:xfrm>
            <a:off x="2703784" y="1748603"/>
            <a:ext cx="1393321" cy="1394775"/>
          </a:xfrm>
          <a:prstGeom prst="ellipse">
            <a:avLst/>
          </a:prstGeom>
        </p:spPr>
      </p:pic>
      <p:sp>
        <p:nvSpPr>
          <p:cNvPr id="11" name="椭圆 10">
            <a:extLst>
              <a:ext uri="{FF2B5EF4-FFF2-40B4-BE49-F238E27FC236}">
                <a16:creationId xmlns:a16="http://schemas.microsoft.com/office/drawing/2014/main" id="{F4595C90-0383-08CA-B980-0AEE910795A5}"/>
              </a:ext>
            </a:extLst>
          </p:cNvPr>
          <p:cNvSpPr/>
          <p:nvPr/>
        </p:nvSpPr>
        <p:spPr>
          <a:xfrm>
            <a:off x="8267807" y="1682319"/>
            <a:ext cx="1535719" cy="1535719"/>
          </a:xfrm>
          <a:prstGeom prst="ellipse">
            <a:avLst/>
          </a:prstGeom>
          <a:solidFill>
            <a:schemeClr val="bg1">
              <a:lumMod val="85000"/>
            </a:schemeClr>
          </a:solidFill>
          <a:ln w="177800" cmpd="thickThin">
            <a:solidFill>
              <a:srgbClr val="40B9FF"/>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avatar for 启明 胡">
            <a:extLst>
              <a:ext uri="{FF2B5EF4-FFF2-40B4-BE49-F238E27FC236}">
                <a16:creationId xmlns:a16="http://schemas.microsoft.com/office/drawing/2014/main" id="{923BD28E-CEC9-F046-894B-78E9979008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85" r="10181" b="27169"/>
          <a:stretch/>
        </p:blipFill>
        <p:spPr bwMode="auto">
          <a:xfrm>
            <a:off x="8378819" y="1748603"/>
            <a:ext cx="1408072" cy="139477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39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solidFill>
                  <a:schemeClr val="bg1"/>
                </a:solidFill>
                <a:cs typeface="Arial" panose="020B0604020202020204" pitchFamily="34" charset="0"/>
              </a:rPr>
              <a:t>Case</a:t>
            </a:r>
            <a:r>
              <a:rPr lang="en-US" altLang="zh-CN" sz="3200" b="1" dirty="0">
                <a:solidFill>
                  <a:schemeClr val="bg1"/>
                </a:solidFill>
                <a:cs typeface="Arial" panose="020B0604020202020204" pitchFamily="34" charset="0"/>
              </a:rPr>
              <a:t>2:</a:t>
            </a:r>
            <a:r>
              <a:rPr lang="zh-CN" altLang="en-US" sz="3200" b="1" dirty="0">
                <a:solidFill>
                  <a:schemeClr val="bg1"/>
                </a:solidFill>
                <a:cs typeface="Arial" panose="020B0604020202020204" pitchFamily="34" charset="0"/>
              </a:rPr>
              <a:t> </a:t>
            </a:r>
            <a:r>
              <a:rPr lang="en-US" altLang="zh-CN" sz="3200" b="1" dirty="0">
                <a:solidFill>
                  <a:schemeClr val="bg1"/>
                </a:solidFill>
                <a:cs typeface="Arial" panose="020B0604020202020204" pitchFamily="34" charset="0"/>
              </a:rPr>
              <a:t>Achievement</a:t>
            </a:r>
            <a:endParaRPr lang="en-US" sz="3200" b="1" dirty="0">
              <a:solidFill>
                <a:schemeClr val="bg1"/>
              </a:solidFill>
              <a:cs typeface="Arial" panose="020B0604020202020204" pitchFamily="34" charset="0"/>
            </a:endParaRPr>
          </a:p>
        </p:txBody>
      </p:sp>
      <p:pic>
        <p:nvPicPr>
          <p:cNvPr id="3" name="Picture 2">
            <a:extLst>
              <a:ext uri="{FF2B5EF4-FFF2-40B4-BE49-F238E27FC236}">
                <a16:creationId xmlns:a16="http://schemas.microsoft.com/office/drawing/2014/main" id="{F12235BB-A042-92C8-920C-3B554BEB03F4}"/>
              </a:ext>
            </a:extLst>
          </p:cNvPr>
          <p:cNvPicPr>
            <a:picLocks noChangeAspect="1"/>
          </p:cNvPicPr>
          <p:nvPr/>
        </p:nvPicPr>
        <p:blipFill>
          <a:blip r:embed="rId3"/>
          <a:stretch>
            <a:fillRect/>
          </a:stretch>
        </p:blipFill>
        <p:spPr>
          <a:xfrm>
            <a:off x="1866900" y="2370567"/>
            <a:ext cx="8458200" cy="3149600"/>
          </a:xfrm>
          <a:prstGeom prst="rect">
            <a:avLst/>
          </a:prstGeom>
        </p:spPr>
      </p:pic>
      <p:sp>
        <p:nvSpPr>
          <p:cNvPr id="4" name="矩形 5">
            <a:extLst>
              <a:ext uri="{FF2B5EF4-FFF2-40B4-BE49-F238E27FC236}">
                <a16:creationId xmlns:a16="http://schemas.microsoft.com/office/drawing/2014/main" id="{75D80FEE-032F-33E8-EB56-71AEB047C7F1}"/>
              </a:ext>
            </a:extLst>
          </p:cNvPr>
          <p:cNvSpPr/>
          <p:nvPr/>
        </p:nvSpPr>
        <p:spPr>
          <a:xfrm>
            <a:off x="2283892" y="1439568"/>
            <a:ext cx="10237292" cy="400110"/>
          </a:xfrm>
          <a:prstGeom prst="rect">
            <a:avLst/>
          </a:prstGeom>
        </p:spPr>
        <p:txBody>
          <a:bodyPr wrap="square">
            <a:spAutoFit/>
          </a:bodyPr>
          <a:lstStyle/>
          <a:p>
            <a:r>
              <a:rPr lang="en-US" altLang="zh-CN" sz="2000" b="1" dirty="0">
                <a:solidFill>
                  <a:srgbClr val="374151"/>
                </a:solidFill>
                <a:latin typeface="Helvetica" pitchFamily="2" charset="0"/>
                <a:ea typeface="Microsoft YaHei" panose="020B0503020204020204" pitchFamily="34" charset="-122"/>
              </a:rPr>
              <a:t>During peak hours, the Node Utilization Rate can reach </a:t>
            </a:r>
            <a:r>
              <a:rPr lang="en-US" altLang="zh-CN" sz="2000" b="1" dirty="0">
                <a:solidFill>
                  <a:srgbClr val="0099A5"/>
                </a:solidFill>
                <a:latin typeface="Helvetica" pitchFamily="2" charset="0"/>
                <a:ea typeface="Microsoft YaHei" panose="020B0503020204020204" pitchFamily="34" charset="-122"/>
              </a:rPr>
              <a:t>70%</a:t>
            </a:r>
            <a:r>
              <a:rPr lang="en-US" altLang="zh-CN" sz="2000" b="1" dirty="0">
                <a:solidFill>
                  <a:srgbClr val="374151"/>
                </a:solidFill>
                <a:latin typeface="Helvetica" pitchFamily="2" charset="0"/>
                <a:ea typeface="Microsoft YaHei" panose="020B0503020204020204" pitchFamily="34" charset="-122"/>
              </a:rPr>
              <a:t>.</a:t>
            </a:r>
            <a:endParaRPr lang="zh-CN" altLang="en-US" sz="2000" b="1" dirty="0">
              <a:latin typeface="Helvetica" pitchFamily="2" charset="0"/>
              <a:ea typeface="Microsoft YaHei" panose="020B0503020204020204" pitchFamily="34" charset="-122"/>
            </a:endParaRPr>
          </a:p>
        </p:txBody>
      </p:sp>
    </p:spTree>
    <p:extLst>
      <p:ext uri="{BB962C8B-B14F-4D97-AF65-F5344CB8AC3E}">
        <p14:creationId xmlns:p14="http://schemas.microsoft.com/office/powerpoint/2010/main" val="233973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solidFill>
                  <a:schemeClr val="bg1"/>
                </a:solidFill>
                <a:cs typeface="Arial" panose="020B0604020202020204" pitchFamily="34" charset="0"/>
              </a:rPr>
              <a:t>Case3</a:t>
            </a:r>
            <a:r>
              <a:rPr lang="en-US" altLang="zh-CN" sz="3200" b="1" dirty="0">
                <a:solidFill>
                  <a:schemeClr val="bg1"/>
                </a:solidFill>
                <a:cs typeface="Arial" panose="020B0604020202020204" pitchFamily="34" charset="0"/>
              </a:rPr>
              <a:t>:</a:t>
            </a:r>
            <a:r>
              <a:rPr lang="zh-CN" altLang="en-US" sz="3200" b="1" dirty="0">
                <a:solidFill>
                  <a:schemeClr val="bg1"/>
                </a:solidFill>
                <a:cs typeface="Arial" panose="020B0604020202020204" pitchFamily="34" charset="0"/>
              </a:rPr>
              <a:t> </a:t>
            </a:r>
            <a:r>
              <a:rPr lang="en-US" altLang="zh-CN" sz="3200" b="1" dirty="0">
                <a:solidFill>
                  <a:schemeClr val="bg1"/>
                </a:solidFill>
                <a:cs typeface="Arial" panose="020B0604020202020204" pitchFamily="34" charset="0"/>
              </a:rPr>
              <a:t>Background</a:t>
            </a:r>
            <a:endParaRPr lang="en-US" sz="3200" b="1" dirty="0">
              <a:solidFill>
                <a:schemeClr val="bg1"/>
              </a:solidFill>
              <a:cs typeface="Arial" panose="020B0604020202020204" pitchFamily="34" charset="0"/>
            </a:endParaRPr>
          </a:p>
        </p:txBody>
      </p:sp>
      <p:pic>
        <p:nvPicPr>
          <p:cNvPr id="3" name="Picture 2">
            <a:extLst>
              <a:ext uri="{FF2B5EF4-FFF2-40B4-BE49-F238E27FC236}">
                <a16:creationId xmlns:a16="http://schemas.microsoft.com/office/drawing/2014/main" id="{2B73AF79-CCA4-0950-C5E8-B9D2E4C9EB6A}"/>
              </a:ext>
            </a:extLst>
          </p:cNvPr>
          <p:cNvPicPr>
            <a:picLocks noChangeAspect="1"/>
          </p:cNvPicPr>
          <p:nvPr/>
        </p:nvPicPr>
        <p:blipFill>
          <a:blip r:embed="rId3"/>
          <a:stretch>
            <a:fillRect/>
          </a:stretch>
        </p:blipFill>
        <p:spPr>
          <a:xfrm>
            <a:off x="2005860" y="2902823"/>
            <a:ext cx="7399434" cy="2589317"/>
          </a:xfrm>
          <a:prstGeom prst="rect">
            <a:avLst/>
          </a:prstGeom>
        </p:spPr>
      </p:pic>
      <p:pic>
        <p:nvPicPr>
          <p:cNvPr id="4" name="Picture 3">
            <a:extLst>
              <a:ext uri="{FF2B5EF4-FFF2-40B4-BE49-F238E27FC236}">
                <a16:creationId xmlns:a16="http://schemas.microsoft.com/office/drawing/2014/main" id="{0D1791EA-FED6-1DA8-D69E-54D0883746BF}"/>
              </a:ext>
            </a:extLst>
          </p:cNvPr>
          <p:cNvPicPr>
            <a:picLocks noChangeAspect="1"/>
          </p:cNvPicPr>
          <p:nvPr/>
        </p:nvPicPr>
        <p:blipFill>
          <a:blip r:embed="rId4"/>
          <a:stretch>
            <a:fillRect/>
          </a:stretch>
        </p:blipFill>
        <p:spPr>
          <a:xfrm>
            <a:off x="9405294" y="2906311"/>
            <a:ext cx="1079499" cy="1079499"/>
          </a:xfrm>
          <a:prstGeom prst="rect">
            <a:avLst/>
          </a:prstGeom>
        </p:spPr>
      </p:pic>
      <p:pic>
        <p:nvPicPr>
          <p:cNvPr id="5" name="Picture 4">
            <a:extLst>
              <a:ext uri="{FF2B5EF4-FFF2-40B4-BE49-F238E27FC236}">
                <a16:creationId xmlns:a16="http://schemas.microsoft.com/office/drawing/2014/main" id="{72656ABF-0FD0-85C8-C740-0514A328CF4A}"/>
              </a:ext>
            </a:extLst>
          </p:cNvPr>
          <p:cNvPicPr>
            <a:picLocks noChangeAspect="1"/>
          </p:cNvPicPr>
          <p:nvPr/>
        </p:nvPicPr>
        <p:blipFill>
          <a:blip r:embed="rId5"/>
          <a:stretch>
            <a:fillRect/>
          </a:stretch>
        </p:blipFill>
        <p:spPr>
          <a:xfrm>
            <a:off x="9405294" y="4412641"/>
            <a:ext cx="1092199" cy="1079499"/>
          </a:xfrm>
          <a:prstGeom prst="rect">
            <a:avLst/>
          </a:prstGeom>
        </p:spPr>
      </p:pic>
      <p:sp>
        <p:nvSpPr>
          <p:cNvPr id="6" name="Rectangle 5">
            <a:extLst>
              <a:ext uri="{FF2B5EF4-FFF2-40B4-BE49-F238E27FC236}">
                <a16:creationId xmlns:a16="http://schemas.microsoft.com/office/drawing/2014/main" id="{AA0C94D2-9F81-6211-1291-4C40E3BCD2AE}"/>
              </a:ext>
            </a:extLst>
          </p:cNvPr>
          <p:cNvSpPr/>
          <p:nvPr/>
        </p:nvSpPr>
        <p:spPr>
          <a:xfrm>
            <a:off x="2005859" y="2681452"/>
            <a:ext cx="7399434" cy="216517"/>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F" sz="1400" dirty="0">
                <a:solidFill>
                  <a:schemeClr val="bg1"/>
                </a:solidFill>
                <a:latin typeface="Helvetica" pitchFamily="2" charset="0"/>
              </a:rPr>
              <a:t>Cluster Node CPU Load Distribution</a:t>
            </a:r>
          </a:p>
        </p:txBody>
      </p:sp>
      <p:sp>
        <p:nvSpPr>
          <p:cNvPr id="7" name="Rectangle 6">
            <a:extLst>
              <a:ext uri="{FF2B5EF4-FFF2-40B4-BE49-F238E27FC236}">
                <a16:creationId xmlns:a16="http://schemas.microsoft.com/office/drawing/2014/main" id="{936300E4-38A4-9BA4-9001-A3F92141F348}"/>
              </a:ext>
            </a:extLst>
          </p:cNvPr>
          <p:cNvSpPr/>
          <p:nvPr/>
        </p:nvSpPr>
        <p:spPr>
          <a:xfrm>
            <a:off x="9396826" y="2686302"/>
            <a:ext cx="1079499" cy="215159"/>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F" sz="1400" dirty="0">
                <a:solidFill>
                  <a:schemeClr val="bg1"/>
                </a:solidFill>
              </a:rPr>
              <a:t>Average</a:t>
            </a:r>
          </a:p>
        </p:txBody>
      </p:sp>
      <p:sp>
        <p:nvSpPr>
          <p:cNvPr id="8" name="Rectangle 7">
            <a:extLst>
              <a:ext uri="{FF2B5EF4-FFF2-40B4-BE49-F238E27FC236}">
                <a16:creationId xmlns:a16="http://schemas.microsoft.com/office/drawing/2014/main" id="{EA672EFD-34FC-F039-4DCF-4CE9C7C9DEEA}"/>
              </a:ext>
            </a:extLst>
          </p:cNvPr>
          <p:cNvSpPr/>
          <p:nvPr/>
        </p:nvSpPr>
        <p:spPr>
          <a:xfrm>
            <a:off x="9396825" y="3985810"/>
            <a:ext cx="1079499" cy="424403"/>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F" sz="1400" dirty="0">
                <a:solidFill>
                  <a:schemeClr val="bg1"/>
                </a:solidFill>
              </a:rPr>
              <a:t>Standard Deviation</a:t>
            </a:r>
          </a:p>
        </p:txBody>
      </p:sp>
      <p:sp>
        <p:nvSpPr>
          <p:cNvPr id="9" name="矩形 5">
            <a:extLst>
              <a:ext uri="{FF2B5EF4-FFF2-40B4-BE49-F238E27FC236}">
                <a16:creationId xmlns:a16="http://schemas.microsoft.com/office/drawing/2014/main" id="{DFCAA354-6528-EC9D-9903-9DCA7EDED1E1}"/>
              </a:ext>
            </a:extLst>
          </p:cNvPr>
          <p:cNvSpPr/>
          <p:nvPr/>
        </p:nvSpPr>
        <p:spPr>
          <a:xfrm>
            <a:off x="977354" y="1426481"/>
            <a:ext cx="10237292" cy="923330"/>
          </a:xfrm>
          <a:prstGeom prst="rect">
            <a:avLst/>
          </a:prstGeom>
        </p:spPr>
        <p:txBody>
          <a:bodyPr wrap="square">
            <a:spAutoFit/>
          </a:bodyPr>
          <a:lstStyle/>
          <a:p>
            <a:pPr marL="342900" indent="-342900">
              <a:buFont typeface="Arial" panose="020B0604020202020204" pitchFamily="34" charset="0"/>
              <a:buChar char="•"/>
            </a:pPr>
            <a:r>
              <a:rPr lang="en-US" altLang="zh-CN" b="1" dirty="0">
                <a:solidFill>
                  <a:srgbClr val="374151"/>
                </a:solidFill>
                <a:latin typeface="Helvetica" pitchFamily="2" charset="0"/>
                <a:ea typeface="Microsoft YaHei" panose="020B0503020204020204" pitchFamily="34" charset="-122"/>
              </a:rPr>
              <a:t>There are </a:t>
            </a:r>
            <a:r>
              <a:rPr lang="en-US" altLang="zh-CN" b="1" dirty="0">
                <a:solidFill>
                  <a:srgbClr val="0099A5"/>
                </a:solidFill>
                <a:latin typeface="Helvetica" pitchFamily="2" charset="0"/>
                <a:ea typeface="Microsoft YaHei" panose="020B0503020204020204" pitchFamily="34" charset="-122"/>
              </a:rPr>
              <a:t>Resource Fragments </a:t>
            </a:r>
            <a:r>
              <a:rPr lang="en-US" altLang="zh-CN" b="1" dirty="0">
                <a:solidFill>
                  <a:srgbClr val="374151"/>
                </a:solidFill>
                <a:latin typeface="Helvetica" pitchFamily="2" charset="0"/>
                <a:ea typeface="Microsoft YaHei" panose="020B0503020204020204" pitchFamily="34" charset="-122"/>
              </a:rPr>
              <a:t>in the node resources, which affects the further improvement of the packing rate.</a:t>
            </a:r>
          </a:p>
          <a:p>
            <a:pPr marL="342900" indent="-342900">
              <a:buFont typeface="Arial" panose="020B0604020202020204" pitchFamily="34" charset="0"/>
              <a:buChar char="•"/>
            </a:pPr>
            <a:r>
              <a:rPr lang="en-US" altLang="zh-CN" b="1" dirty="0">
                <a:solidFill>
                  <a:srgbClr val="374151"/>
                </a:solidFill>
                <a:latin typeface="Helvetica" pitchFamily="2" charset="0"/>
                <a:ea typeface="Microsoft YaHei" panose="020B0503020204020204" pitchFamily="34" charset="-122"/>
              </a:rPr>
              <a:t>Node load </a:t>
            </a:r>
            <a:r>
              <a:rPr lang="en-US" altLang="zh-CN" b="1" dirty="0">
                <a:solidFill>
                  <a:srgbClr val="0099A5"/>
                </a:solidFill>
                <a:latin typeface="Helvetica" pitchFamily="2" charset="0"/>
                <a:ea typeface="Microsoft YaHei" panose="020B0503020204020204" pitchFamily="34" charset="-122"/>
              </a:rPr>
              <a:t>Imbalances</a:t>
            </a:r>
            <a:r>
              <a:rPr lang="en-US" altLang="zh-CN" b="1" dirty="0">
                <a:solidFill>
                  <a:srgbClr val="374151"/>
                </a:solidFill>
                <a:latin typeface="Helvetica" pitchFamily="2" charset="0"/>
                <a:ea typeface="Microsoft YaHei" panose="020B0503020204020204" pitchFamily="34" charset="-122"/>
              </a:rPr>
              <a:t> affects application stability.</a:t>
            </a:r>
            <a:endParaRPr lang="zh-CN" altLang="en-US" b="1" dirty="0">
              <a:latin typeface="Helvetica" pitchFamily="2" charset="0"/>
              <a:ea typeface="Microsoft YaHei" panose="020B0503020204020204" pitchFamily="34" charset="-122"/>
            </a:endParaRPr>
          </a:p>
        </p:txBody>
      </p:sp>
    </p:spTree>
    <p:extLst>
      <p:ext uri="{BB962C8B-B14F-4D97-AF65-F5344CB8AC3E}">
        <p14:creationId xmlns:p14="http://schemas.microsoft.com/office/powerpoint/2010/main" val="2154449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solidFill>
                  <a:schemeClr val="bg1"/>
                </a:solidFill>
                <a:cs typeface="Arial" panose="020B0604020202020204" pitchFamily="34" charset="0"/>
              </a:rPr>
              <a:t>Case3</a:t>
            </a:r>
            <a:r>
              <a:rPr lang="en-US" altLang="zh-CN" sz="3200" b="1" dirty="0">
                <a:solidFill>
                  <a:schemeClr val="bg1"/>
                </a:solidFill>
                <a:cs typeface="Arial" panose="020B0604020202020204" pitchFamily="34" charset="0"/>
              </a:rPr>
              <a:t>:</a:t>
            </a:r>
            <a:r>
              <a:rPr lang="zh-CN" altLang="en-US" sz="3200" b="1" dirty="0">
                <a:solidFill>
                  <a:schemeClr val="bg1"/>
                </a:solidFill>
                <a:cs typeface="Arial" panose="020B0604020202020204" pitchFamily="34" charset="0"/>
              </a:rPr>
              <a:t> </a:t>
            </a:r>
            <a:r>
              <a:rPr lang="en-US" altLang="zh-CN" sz="3200" b="1" dirty="0">
                <a:solidFill>
                  <a:schemeClr val="bg1"/>
                </a:solidFill>
                <a:cs typeface="Arial" panose="020B0604020202020204" pitchFamily="34" charset="0"/>
              </a:rPr>
              <a:t>De/Scheduler + Auto relocation</a:t>
            </a:r>
            <a:endParaRPr lang="en-US" sz="3200" b="1" dirty="0">
              <a:solidFill>
                <a:schemeClr val="bg1"/>
              </a:solidFill>
              <a:cs typeface="Arial" panose="020B0604020202020204" pitchFamily="34" charset="0"/>
            </a:endParaRPr>
          </a:p>
        </p:txBody>
      </p:sp>
      <p:sp>
        <p:nvSpPr>
          <p:cNvPr id="4" name="TextBox 8">
            <a:extLst>
              <a:ext uri="{FF2B5EF4-FFF2-40B4-BE49-F238E27FC236}">
                <a16:creationId xmlns:a16="http://schemas.microsoft.com/office/drawing/2014/main" id="{81F3E5C7-693C-8354-F192-8FFD4EA8CDE4}"/>
              </a:ext>
            </a:extLst>
          </p:cNvPr>
          <p:cNvSpPr txBox="1"/>
          <p:nvPr/>
        </p:nvSpPr>
        <p:spPr>
          <a:xfrm>
            <a:off x="430394" y="1235780"/>
            <a:ext cx="4689520" cy="52317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lnSpc>
                <a:spcPct val="150000"/>
              </a:lnSpc>
            </a:pPr>
            <a:r>
              <a:rPr lang="en-US" altLang="zh-CN" sz="1400" b="1" dirty="0">
                <a:solidFill>
                  <a:srgbClr val="0099A5"/>
                </a:solidFill>
                <a:latin typeface="Helvetica" pitchFamily="2" charset="0"/>
                <a:ea typeface="Microsoft YaHei" panose="020B0503020204020204" pitchFamily="34" charset="-122"/>
              </a:rPr>
              <a:t>Scheduler</a:t>
            </a: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Load-Aware Scheduling</a:t>
            </a: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Use the Node Load to replace the request</a:t>
            </a: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In</a:t>
            </a:r>
            <a:r>
              <a:rPr lang="en-US" altLang="zh-CN" sz="1400" dirty="0">
                <a:latin typeface="Helvetica" pitchFamily="2" charset="0"/>
                <a:ea typeface="Microsoft YaHei" panose="020B0503020204020204" pitchFamily="34" charset="-122"/>
              </a:rPr>
              <a:t>troduce node historical load metrics(1h,1d) to perceive business peak</a:t>
            </a:r>
            <a:endParaRPr lang="en-US" sz="1400" dirty="0">
              <a:latin typeface="Helvetica" pitchFamily="2" charset="0"/>
              <a:ea typeface="Microsoft YaHei" panose="020B0503020204020204" pitchFamily="34" charset="-122"/>
            </a:endParaRPr>
          </a:p>
          <a:p>
            <a:pPr hangingPunct="1">
              <a:lnSpc>
                <a:spcPct val="150000"/>
              </a:lnSpc>
            </a:pPr>
            <a:r>
              <a:rPr lang="en-US" altLang="zh-CN" sz="1400" b="1" dirty="0" err="1">
                <a:solidFill>
                  <a:srgbClr val="0099A5"/>
                </a:solidFill>
                <a:latin typeface="Helvetica" pitchFamily="2" charset="0"/>
                <a:ea typeface="Microsoft YaHei" panose="020B0503020204020204" pitchFamily="34" charset="-122"/>
              </a:rPr>
              <a:t>Descheduler</a:t>
            </a:r>
            <a:endParaRPr lang="en-US" altLang="zh-CN" sz="1400" b="1" dirty="0">
              <a:solidFill>
                <a:srgbClr val="0099A5"/>
              </a:solidFill>
              <a:latin typeface="Helvetica" pitchFamily="2" charset="0"/>
              <a:ea typeface="Microsoft YaHei" panose="020B0503020204020204" pitchFamily="34" charset="-122"/>
            </a:endParaRP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Rebalance pods based on Node Load</a:t>
            </a: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Evict pods from High Load nodes and schedule to Low Load nodes</a:t>
            </a:r>
          </a:p>
          <a:p>
            <a:pPr marL="285750" indent="-285750">
              <a:lnSpc>
                <a:spcPct val="150000"/>
              </a:lnSpc>
              <a:buFont typeface="Arial" panose="020B0604020202020204" pitchFamily="34" charset="0"/>
              <a:buChar char="•"/>
            </a:pPr>
            <a:r>
              <a:rPr lang="en-US" sz="1400" dirty="0">
                <a:latin typeface="Helvetica" pitchFamily="2" charset="0"/>
                <a:ea typeface="Microsoft YaHei" panose="020B0503020204020204" pitchFamily="34" charset="-122"/>
              </a:rPr>
              <a:t>Use Reschedule Threshold and Target Threshold to control the process</a:t>
            </a:r>
          </a:p>
          <a:p>
            <a:pPr>
              <a:lnSpc>
                <a:spcPct val="150000"/>
              </a:lnSpc>
            </a:pPr>
            <a:r>
              <a:rPr lang="en-US" altLang="zh-CN" sz="1400" b="1" dirty="0">
                <a:solidFill>
                  <a:srgbClr val="0099A5"/>
                </a:solidFill>
                <a:latin typeface="Helvetica" pitchFamily="2" charset="0"/>
                <a:ea typeface="Microsoft YaHei" panose="020B0503020204020204" pitchFamily="34" charset="-122"/>
              </a:rPr>
              <a:t>Offline-reschedule</a:t>
            </a:r>
          </a:p>
          <a:p>
            <a:pPr marL="285750" indent="-285750">
              <a:lnSpc>
                <a:spcPct val="150000"/>
              </a:lnSpc>
              <a:buFont typeface="Arial" panose="020B0604020202020204" pitchFamily="34" charset="0"/>
              <a:buChar char="•"/>
            </a:pPr>
            <a:r>
              <a:rPr lang="en-US" altLang="zh-CN" sz="1400" dirty="0">
                <a:latin typeface="Helvetica" pitchFamily="2" charset="0"/>
                <a:ea typeface="Microsoft YaHei" panose="020B0503020204020204" pitchFamily="34" charset="-122"/>
              </a:rPr>
              <a:t>Re-evaluate each node bin pack score</a:t>
            </a:r>
          </a:p>
          <a:p>
            <a:pPr marL="285750" indent="-285750">
              <a:lnSpc>
                <a:spcPct val="150000"/>
              </a:lnSpc>
              <a:buFont typeface="Arial" panose="020B0604020202020204" pitchFamily="34" charset="0"/>
              <a:buChar char="•"/>
            </a:pPr>
            <a:r>
              <a:rPr lang="en-US" altLang="zh-CN" sz="1400" dirty="0">
                <a:latin typeface="Helvetica" pitchFamily="2" charset="0"/>
                <a:ea typeface="Microsoft YaHei" panose="020B0503020204020204" pitchFamily="34" charset="-122"/>
              </a:rPr>
              <a:t>Pick up low score node and make new scheduling plan</a:t>
            </a:r>
          </a:p>
          <a:p>
            <a:pPr marL="285750" indent="-285750">
              <a:lnSpc>
                <a:spcPct val="150000"/>
              </a:lnSpc>
              <a:buFont typeface="Arial" panose="020B0604020202020204" pitchFamily="34" charset="0"/>
              <a:buChar char="•"/>
            </a:pPr>
            <a:r>
              <a:rPr lang="en-US" altLang="zh-CN" sz="1400" dirty="0">
                <a:latin typeface="Helvetica" pitchFamily="2" charset="0"/>
                <a:ea typeface="Microsoft YaHei" panose="020B0503020204020204" pitchFamily="34" charset="-122"/>
              </a:rPr>
              <a:t>Execute migration plan and offboard empty nodes</a:t>
            </a:r>
            <a:endParaRPr lang="en-US" sz="1400" dirty="0">
              <a:latin typeface="Helvetica" pitchFamily="2" charset="0"/>
              <a:ea typeface="Microsoft YaHei" panose="020B0503020204020204" pitchFamily="34" charset="-122"/>
            </a:endParaRPr>
          </a:p>
        </p:txBody>
      </p:sp>
      <p:pic>
        <p:nvPicPr>
          <p:cNvPr id="6" name="图片 5" descr="图示&#10;&#10;描述已自动生成">
            <a:extLst>
              <a:ext uri="{FF2B5EF4-FFF2-40B4-BE49-F238E27FC236}">
                <a16:creationId xmlns:a16="http://schemas.microsoft.com/office/drawing/2014/main" id="{E1699F82-6C2A-6A67-233B-FE67AD795AA1}"/>
              </a:ext>
            </a:extLst>
          </p:cNvPr>
          <p:cNvPicPr>
            <a:picLocks noChangeAspect="1"/>
          </p:cNvPicPr>
          <p:nvPr/>
        </p:nvPicPr>
        <p:blipFill>
          <a:blip r:embed="rId3"/>
          <a:stretch>
            <a:fillRect/>
          </a:stretch>
        </p:blipFill>
        <p:spPr>
          <a:xfrm>
            <a:off x="5219788" y="1350818"/>
            <a:ext cx="6925248" cy="4013133"/>
          </a:xfrm>
          <a:prstGeom prst="rect">
            <a:avLst/>
          </a:prstGeom>
        </p:spPr>
      </p:pic>
    </p:spTree>
    <p:extLst>
      <p:ext uri="{BB962C8B-B14F-4D97-AF65-F5344CB8AC3E}">
        <p14:creationId xmlns:p14="http://schemas.microsoft.com/office/powerpoint/2010/main" val="2441119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US" sz="3200" b="1" dirty="0">
                <a:solidFill>
                  <a:schemeClr val="bg1"/>
                </a:solidFill>
                <a:cs typeface="Arial" panose="020B0604020202020204" pitchFamily="34" charset="0"/>
              </a:rPr>
              <a:t>Case3</a:t>
            </a:r>
            <a:r>
              <a:rPr lang="en-US" altLang="zh-CN" sz="3200" b="1" dirty="0">
                <a:solidFill>
                  <a:schemeClr val="bg1"/>
                </a:solidFill>
                <a:cs typeface="Arial" panose="020B0604020202020204" pitchFamily="34" charset="0"/>
              </a:rPr>
              <a:t>:</a:t>
            </a:r>
            <a:r>
              <a:rPr lang="zh-CN" altLang="en-US" sz="3200" b="1" dirty="0">
                <a:solidFill>
                  <a:schemeClr val="bg1"/>
                </a:solidFill>
                <a:cs typeface="Arial" panose="020B0604020202020204" pitchFamily="34" charset="0"/>
              </a:rPr>
              <a:t> </a:t>
            </a:r>
            <a:r>
              <a:rPr lang="en-US" altLang="zh-CN" sz="3200" b="1" dirty="0">
                <a:solidFill>
                  <a:schemeClr val="bg1"/>
                </a:solidFill>
                <a:cs typeface="Arial" panose="020B0604020202020204" pitchFamily="34" charset="0"/>
              </a:rPr>
              <a:t>Achievement</a:t>
            </a:r>
            <a:endParaRPr lang="en-US" sz="3200" b="1" dirty="0">
              <a:solidFill>
                <a:schemeClr val="bg1"/>
              </a:solidFill>
              <a:cs typeface="Arial" panose="020B0604020202020204" pitchFamily="34" charset="0"/>
            </a:endParaRPr>
          </a:p>
        </p:txBody>
      </p:sp>
      <p:sp>
        <p:nvSpPr>
          <p:cNvPr id="3" name="文本框 4">
            <a:extLst>
              <a:ext uri="{FF2B5EF4-FFF2-40B4-BE49-F238E27FC236}">
                <a16:creationId xmlns:a16="http://schemas.microsoft.com/office/drawing/2014/main" id="{6230C82A-D211-3F77-52D0-9BE4AE4B2ADE}"/>
              </a:ext>
            </a:extLst>
          </p:cNvPr>
          <p:cNvSpPr txBox="1"/>
          <p:nvPr/>
        </p:nvSpPr>
        <p:spPr>
          <a:xfrm>
            <a:off x="1435145" y="1173550"/>
            <a:ext cx="8895629" cy="369332"/>
          </a:xfrm>
          <a:prstGeom prst="rect">
            <a:avLst/>
          </a:prstGeom>
          <a:noFill/>
        </p:spPr>
        <p:txBody>
          <a:bodyPr wrap="square">
            <a:spAutoFit/>
          </a:bodyPr>
          <a:lstStyle/>
          <a:p>
            <a:pPr marL="0" lvl="1"/>
            <a:r>
              <a:rPr lang="en-US" altLang="zh-CN" b="1" dirty="0">
                <a:latin typeface="Helvetica" pitchFamily="2" charset="0"/>
                <a:ea typeface="Microsoft YaHei" panose="020B0503020204020204" pitchFamily="34" charset="-122"/>
              </a:rPr>
              <a:t>Online cluster CPU Utilization </a:t>
            </a:r>
            <a:r>
              <a:rPr lang="en-US" altLang="zh-CN" b="1" dirty="0">
                <a:solidFill>
                  <a:srgbClr val="0099A5"/>
                </a:solidFill>
                <a:latin typeface="Helvetica" pitchFamily="2" charset="0"/>
                <a:ea typeface="Microsoft YaHei" panose="020B0503020204020204" pitchFamily="34" charset="-122"/>
              </a:rPr>
              <a:t>48%,</a:t>
            </a:r>
            <a:r>
              <a:rPr lang="zh-CN" altLang="en-US" b="1" dirty="0">
                <a:solidFill>
                  <a:srgbClr val="0099A5"/>
                </a:solidFill>
                <a:latin typeface="Helvetica" pitchFamily="2" charset="0"/>
                <a:ea typeface="Microsoft YaHei" panose="020B0503020204020204" pitchFamily="34" charset="-122"/>
              </a:rPr>
              <a:t> </a:t>
            </a:r>
            <a:r>
              <a:rPr lang="en-US" altLang="zh-CN" b="1" dirty="0">
                <a:latin typeface="Helvetica" pitchFamily="2" charset="0"/>
                <a:ea typeface="Microsoft YaHei" panose="020B0503020204020204" pitchFamily="34" charset="-122"/>
              </a:rPr>
              <a:t>Node Load </a:t>
            </a:r>
            <a:r>
              <a:rPr lang="en-HK" altLang="zh-CN" b="1" dirty="0">
                <a:latin typeface="Helvetica" pitchFamily="2" charset="0"/>
                <a:ea typeface="Microsoft YaHei" panose="020B0503020204020204" pitchFamily="34" charset="-122"/>
              </a:rPr>
              <a:t>Variance is lower than </a:t>
            </a:r>
            <a:r>
              <a:rPr lang="en-HK" altLang="zh-CN" b="1" dirty="0">
                <a:solidFill>
                  <a:srgbClr val="0099A5"/>
                </a:solidFill>
                <a:latin typeface="Helvetica" pitchFamily="2" charset="0"/>
                <a:ea typeface="Microsoft YaHei" panose="020B0503020204020204" pitchFamily="34" charset="-122"/>
              </a:rPr>
              <a:t>10%</a:t>
            </a:r>
            <a:r>
              <a:rPr lang="en-US" altLang="zh-CN" b="1" dirty="0">
                <a:solidFill>
                  <a:srgbClr val="0099A5"/>
                </a:solidFill>
                <a:latin typeface="Helvetica" pitchFamily="2" charset="0"/>
                <a:ea typeface="Microsoft YaHei" panose="020B0503020204020204" pitchFamily="34" charset="-122"/>
              </a:rPr>
              <a:t> </a:t>
            </a:r>
          </a:p>
        </p:txBody>
      </p:sp>
      <p:pic>
        <p:nvPicPr>
          <p:cNvPr id="4" name="图片 5">
            <a:extLst>
              <a:ext uri="{FF2B5EF4-FFF2-40B4-BE49-F238E27FC236}">
                <a16:creationId xmlns:a16="http://schemas.microsoft.com/office/drawing/2014/main" id="{7AB4721A-BF41-2A67-FE3B-5EA859ACC15C}"/>
              </a:ext>
            </a:extLst>
          </p:cNvPr>
          <p:cNvPicPr>
            <a:picLocks noChangeAspect="1"/>
          </p:cNvPicPr>
          <p:nvPr/>
        </p:nvPicPr>
        <p:blipFill>
          <a:blip r:embed="rId3"/>
          <a:stretch>
            <a:fillRect/>
          </a:stretch>
        </p:blipFill>
        <p:spPr>
          <a:xfrm>
            <a:off x="2683163" y="1807753"/>
            <a:ext cx="6125177" cy="1258156"/>
          </a:xfrm>
          <a:prstGeom prst="rect">
            <a:avLst/>
          </a:prstGeom>
        </p:spPr>
      </p:pic>
      <p:sp>
        <p:nvSpPr>
          <p:cNvPr id="5" name="文本框 4">
            <a:extLst>
              <a:ext uri="{FF2B5EF4-FFF2-40B4-BE49-F238E27FC236}">
                <a16:creationId xmlns:a16="http://schemas.microsoft.com/office/drawing/2014/main" id="{41706104-0663-948C-8178-F3986A5B66A5}"/>
              </a:ext>
            </a:extLst>
          </p:cNvPr>
          <p:cNvSpPr txBox="1"/>
          <p:nvPr/>
        </p:nvSpPr>
        <p:spPr>
          <a:xfrm>
            <a:off x="1435145" y="3330780"/>
            <a:ext cx="8895629" cy="369332"/>
          </a:xfrm>
          <a:prstGeom prst="rect">
            <a:avLst/>
          </a:prstGeom>
          <a:noFill/>
        </p:spPr>
        <p:txBody>
          <a:bodyPr wrap="square">
            <a:spAutoFit/>
          </a:bodyPr>
          <a:lstStyle/>
          <a:p>
            <a:pPr marL="0" lvl="1"/>
            <a:r>
              <a:rPr lang="en-US" altLang="zh-CN" b="1" dirty="0">
                <a:latin typeface="Helvetica" pitchFamily="2" charset="0"/>
                <a:ea typeface="Microsoft YaHei" panose="020B0503020204020204" pitchFamily="34" charset="-122"/>
              </a:rPr>
              <a:t>CPU Allocated Ratio (Request / Allocatable) &gt; </a:t>
            </a:r>
            <a:r>
              <a:rPr lang="en-US" altLang="zh-CN" b="1" dirty="0">
                <a:solidFill>
                  <a:srgbClr val="0099A5"/>
                </a:solidFill>
                <a:latin typeface="Helvetica" pitchFamily="2" charset="0"/>
                <a:ea typeface="Microsoft YaHei" panose="020B0503020204020204" pitchFamily="34" charset="-122"/>
              </a:rPr>
              <a:t>95% </a:t>
            </a:r>
            <a:r>
              <a:rPr lang="en-US" altLang="zh-CN" b="1" dirty="0">
                <a:latin typeface="Helvetica" pitchFamily="2" charset="0"/>
                <a:ea typeface="Microsoft YaHei" panose="020B0503020204020204" pitchFamily="34" charset="-122"/>
              </a:rPr>
              <a:t>in all </a:t>
            </a:r>
            <a:r>
              <a:rPr lang="en-HK" altLang="zh-CN" b="1" dirty="0">
                <a:latin typeface="Helvetica" pitchFamily="2" charset="0"/>
                <a:ea typeface="Microsoft YaHei" panose="020B0503020204020204" pitchFamily="34" charset="-122"/>
              </a:rPr>
              <a:t>h</a:t>
            </a:r>
            <a:r>
              <a:rPr lang="en-HK" altLang="zh-CN" b="1" dirty="0"/>
              <a:t>eterogeneous </a:t>
            </a:r>
            <a:r>
              <a:rPr lang="en-US" altLang="zh-CN" b="1" dirty="0">
                <a:latin typeface="Helvetica" pitchFamily="2" charset="0"/>
                <a:ea typeface="Microsoft YaHei" panose="020B0503020204020204" pitchFamily="34" charset="-122"/>
              </a:rPr>
              <a:t>clusters</a:t>
            </a:r>
            <a:endParaRPr lang="en-US" altLang="zh-CN" b="1" dirty="0">
              <a:solidFill>
                <a:srgbClr val="00B0F0"/>
              </a:solidFill>
              <a:latin typeface="Helvetica" pitchFamily="2" charset="0"/>
              <a:ea typeface="Microsoft YaHei" panose="020B0503020204020204" pitchFamily="34" charset="-122"/>
            </a:endParaRPr>
          </a:p>
        </p:txBody>
      </p:sp>
      <p:pic>
        <p:nvPicPr>
          <p:cNvPr id="6" name="图片 5">
            <a:extLst>
              <a:ext uri="{FF2B5EF4-FFF2-40B4-BE49-F238E27FC236}">
                <a16:creationId xmlns:a16="http://schemas.microsoft.com/office/drawing/2014/main" id="{A2505D24-8203-79E5-308D-FAD49BA3417A}"/>
              </a:ext>
            </a:extLst>
          </p:cNvPr>
          <p:cNvPicPr>
            <a:picLocks noChangeAspect="1"/>
          </p:cNvPicPr>
          <p:nvPr/>
        </p:nvPicPr>
        <p:blipFill>
          <a:blip r:embed="rId4"/>
          <a:stretch>
            <a:fillRect/>
          </a:stretch>
        </p:blipFill>
        <p:spPr>
          <a:xfrm>
            <a:off x="1901637" y="3822338"/>
            <a:ext cx="2378533" cy="2285711"/>
          </a:xfrm>
          <a:prstGeom prst="rect">
            <a:avLst/>
          </a:prstGeom>
        </p:spPr>
      </p:pic>
      <p:pic>
        <p:nvPicPr>
          <p:cNvPr id="8" name="图片 7" descr="图表, 折线图&#10;&#10;描述已自动生成">
            <a:extLst>
              <a:ext uri="{FF2B5EF4-FFF2-40B4-BE49-F238E27FC236}">
                <a16:creationId xmlns:a16="http://schemas.microsoft.com/office/drawing/2014/main" id="{C2BE2A36-FB86-44CB-E88C-B7EB319E4B63}"/>
              </a:ext>
            </a:extLst>
          </p:cNvPr>
          <p:cNvPicPr>
            <a:picLocks noChangeAspect="1"/>
          </p:cNvPicPr>
          <p:nvPr/>
        </p:nvPicPr>
        <p:blipFill>
          <a:blip r:embed="rId5"/>
          <a:stretch>
            <a:fillRect/>
          </a:stretch>
        </p:blipFill>
        <p:spPr>
          <a:xfrm>
            <a:off x="5321030" y="3760088"/>
            <a:ext cx="4396902" cy="2430509"/>
          </a:xfrm>
          <a:prstGeom prst="rect">
            <a:avLst/>
          </a:prstGeom>
        </p:spPr>
      </p:pic>
    </p:spTree>
    <p:extLst>
      <p:ext uri="{BB962C8B-B14F-4D97-AF65-F5344CB8AC3E}">
        <p14:creationId xmlns:p14="http://schemas.microsoft.com/office/powerpoint/2010/main" val="2816070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F5317-1CC7-32FA-8159-840BBB0FB0D4}"/>
              </a:ext>
            </a:extLst>
          </p:cNvPr>
          <p:cNvSpPr>
            <a:spLocks noGrp="1"/>
          </p:cNvSpPr>
          <p:nvPr>
            <p:ph type="title"/>
          </p:nvPr>
        </p:nvSpPr>
        <p:spPr/>
        <p:txBody>
          <a:bodyPr/>
          <a:lstStyle/>
          <a:p>
            <a:r>
              <a:rPr kumimoji="1" lang="en-US" altLang="zh-CN" dirty="0"/>
              <a:t>Adoptions</a:t>
            </a:r>
            <a:endParaRPr kumimoji="1" lang="zh-CN" altLang="en-US" dirty="0"/>
          </a:p>
        </p:txBody>
      </p:sp>
      <p:sp>
        <p:nvSpPr>
          <p:cNvPr id="8" name="文本框 7">
            <a:extLst>
              <a:ext uri="{FF2B5EF4-FFF2-40B4-BE49-F238E27FC236}">
                <a16:creationId xmlns:a16="http://schemas.microsoft.com/office/drawing/2014/main" id="{DD1914C6-86BF-F5FC-56DC-985C6161FE7C}"/>
              </a:ext>
            </a:extLst>
          </p:cNvPr>
          <p:cNvSpPr txBox="1"/>
          <p:nvPr/>
        </p:nvSpPr>
        <p:spPr>
          <a:xfrm>
            <a:off x="649637" y="2171332"/>
            <a:ext cx="5663929" cy="4278094"/>
          </a:xfrm>
          <a:prstGeom prst="rect">
            <a:avLst/>
          </a:prstGeom>
          <a:noFill/>
        </p:spPr>
        <p:txBody>
          <a:bodyPr wrap="square">
            <a:spAutoFit/>
          </a:bodyPr>
          <a:lstStyle/>
          <a:p>
            <a:r>
              <a:rPr kumimoji="1" lang="en-US" altLang="zh-CN" sz="1600" b="1" dirty="0"/>
              <a:t>In-house Clusters </a:t>
            </a:r>
          </a:p>
          <a:p>
            <a:endParaRPr kumimoji="1" lang="en-US" altLang="zh-CN" sz="1600" b="1" dirty="0"/>
          </a:p>
          <a:p>
            <a:pPr marL="285750" indent="-285750">
              <a:buFont typeface="Arial" panose="020B0604020202020204" pitchFamily="34" charset="0"/>
              <a:buChar char="•"/>
            </a:pPr>
            <a:r>
              <a:rPr kumimoji="1" lang="en-US" altLang="zh-CN" sz="1600" dirty="0"/>
              <a:t>Crane becomes the unified scheduling component</a:t>
            </a:r>
            <a:endParaRPr kumimoji="1" lang="en-US" altLang="zh-CN" sz="1600" b="1" dirty="0"/>
          </a:p>
          <a:p>
            <a:pPr marL="285750" indent="-285750">
              <a:buFont typeface="Arial" panose="020B0604020202020204" pitchFamily="34" charset="0"/>
              <a:buChar char="•"/>
            </a:pPr>
            <a:r>
              <a:rPr kumimoji="1" lang="en-US" altLang="zh-CN" sz="1600" dirty="0"/>
              <a:t>Deploy as a cluster baseline feature, and managing 17 millions cores, online cluster CPU utilization 48%</a:t>
            </a:r>
          </a:p>
          <a:p>
            <a:pPr marL="285750" indent="-285750">
              <a:buFont typeface="Arial" panose="020B0604020202020204" pitchFamily="34" charset="0"/>
              <a:buChar char="•"/>
            </a:pPr>
            <a:r>
              <a:rPr kumimoji="1" lang="en-US" altLang="zh-CN" sz="1600" dirty="0"/>
              <a:t>Reclaims 7millions idle CPU resources and consumed by near-line applications via </a:t>
            </a:r>
            <a:r>
              <a:rPr kumimoji="1" lang="en-US" altLang="zh-CN" sz="1600" dirty="0" err="1"/>
              <a:t>FaaS</a:t>
            </a:r>
            <a:r>
              <a:rPr kumimoji="1" lang="en-US" altLang="zh-CN" sz="1600" dirty="0"/>
              <a:t> platform, colocation cluster CPU utilization 65%</a:t>
            </a:r>
          </a:p>
          <a:p>
            <a:pPr marL="285750" indent="-285750">
              <a:buFont typeface="Arial" panose="020B0604020202020204" pitchFamily="34" charset="0"/>
              <a:buChar char="•"/>
            </a:pPr>
            <a:endParaRPr kumimoji="1" lang="en-US" altLang="zh-CN" sz="1600" dirty="0"/>
          </a:p>
          <a:p>
            <a:r>
              <a:rPr kumimoji="1" lang="en-US" altLang="zh-CN" sz="1600" b="1" dirty="0"/>
              <a:t>Public Cloud Offerings </a:t>
            </a:r>
          </a:p>
          <a:p>
            <a:endParaRPr kumimoji="1" lang="en-US" altLang="zh-CN" sz="1600" b="1" dirty="0"/>
          </a:p>
          <a:p>
            <a:pPr marL="285750" indent="-285750">
              <a:buFont typeface="Arial" panose="020B0604020202020204" pitchFamily="34" charset="0"/>
              <a:buChar char="•"/>
            </a:pPr>
            <a:r>
              <a:rPr kumimoji="1" lang="en-US" altLang="zh-CN" sz="1600" dirty="0"/>
              <a:t>Crane enables Tencent Public Cloud products</a:t>
            </a:r>
          </a:p>
          <a:p>
            <a:pPr marL="285750" indent="-285750">
              <a:buFont typeface="Arial" panose="020B0604020202020204" pitchFamily="34" charset="0"/>
              <a:buChar char="•"/>
            </a:pPr>
            <a:r>
              <a:rPr kumimoji="1" lang="en-US" altLang="zh-CN" sz="1600" dirty="0"/>
              <a:t>TKE Super Node – Recommendation &amp; EHPA</a:t>
            </a:r>
          </a:p>
          <a:p>
            <a:pPr marL="285750" indent="-285750">
              <a:buFont typeface="Arial" panose="020B0604020202020204" pitchFamily="34" charset="0"/>
              <a:buChar char="•"/>
            </a:pPr>
            <a:r>
              <a:rPr kumimoji="1" lang="en-US" altLang="zh-CN" sz="1600" dirty="0"/>
              <a:t>TKE Native Node – Scheduling &amp; Colocation</a:t>
            </a:r>
          </a:p>
          <a:p>
            <a:pPr marL="285750" indent="-285750">
              <a:buFont typeface="Arial" panose="020B0604020202020204" pitchFamily="34" charset="0"/>
              <a:buChar char="•"/>
            </a:pPr>
            <a:r>
              <a:rPr kumimoji="1" lang="en-HK" altLang="zh-CN" sz="1600" dirty="0"/>
              <a:t>TKE Distributed Cloud </a:t>
            </a:r>
            <a:r>
              <a:rPr kumimoji="1" lang="en-HK" altLang="zh-CN" sz="1600" dirty="0" err="1"/>
              <a:t>Center</a:t>
            </a:r>
            <a:r>
              <a:rPr kumimoji="1" lang="en-HK" altLang="zh-CN" sz="1600" dirty="0"/>
              <a:t> – Cost Insight &amp; Scheduling</a:t>
            </a:r>
            <a:endParaRPr kumimoji="1" lang="en-US" altLang="zh-CN" sz="1600" dirty="0"/>
          </a:p>
          <a:p>
            <a:endParaRPr kumimoji="1" lang="en-US" altLang="zh-CN" sz="1600" dirty="0"/>
          </a:p>
        </p:txBody>
      </p:sp>
      <p:sp>
        <p:nvSpPr>
          <p:cNvPr id="14" name="圆角矩形 13">
            <a:extLst>
              <a:ext uri="{FF2B5EF4-FFF2-40B4-BE49-F238E27FC236}">
                <a16:creationId xmlns:a16="http://schemas.microsoft.com/office/drawing/2014/main" id="{D0769FE1-4818-9A42-BD9A-DEAC67F3E0BB}"/>
              </a:ext>
            </a:extLst>
          </p:cNvPr>
          <p:cNvSpPr/>
          <p:nvPr/>
        </p:nvSpPr>
        <p:spPr>
          <a:xfrm>
            <a:off x="649637" y="1354372"/>
            <a:ext cx="4934040" cy="6205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400" b="1" dirty="0"/>
              <a:t>Tencent Production Adoptions</a:t>
            </a:r>
          </a:p>
        </p:txBody>
      </p:sp>
      <p:sp>
        <p:nvSpPr>
          <p:cNvPr id="17" name="圆角矩形 16">
            <a:extLst>
              <a:ext uri="{FF2B5EF4-FFF2-40B4-BE49-F238E27FC236}">
                <a16:creationId xmlns:a16="http://schemas.microsoft.com/office/drawing/2014/main" id="{0314AE54-5E11-ECB0-E795-AB819D48F1D9}"/>
              </a:ext>
            </a:extLst>
          </p:cNvPr>
          <p:cNvSpPr/>
          <p:nvPr/>
        </p:nvSpPr>
        <p:spPr>
          <a:xfrm>
            <a:off x="6241914" y="1354372"/>
            <a:ext cx="4934040" cy="6205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400" b="1" dirty="0"/>
              <a:t>Open Source Community Adoptions</a:t>
            </a:r>
          </a:p>
        </p:txBody>
      </p:sp>
      <p:pic>
        <p:nvPicPr>
          <p:cNvPr id="7" name="图片 14">
            <a:extLst>
              <a:ext uri="{FF2B5EF4-FFF2-40B4-BE49-F238E27FC236}">
                <a16:creationId xmlns:a16="http://schemas.microsoft.com/office/drawing/2014/main" id="{56BCCDDB-65B8-A3D4-A638-1F06581465D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1700" y="2375613"/>
            <a:ext cx="900791" cy="900791"/>
          </a:xfrm>
          <a:prstGeom prst="rect">
            <a:avLst/>
          </a:prstGeom>
        </p:spPr>
      </p:pic>
      <p:pic>
        <p:nvPicPr>
          <p:cNvPr id="9" name="图片 17">
            <a:extLst>
              <a:ext uri="{FF2B5EF4-FFF2-40B4-BE49-F238E27FC236}">
                <a16:creationId xmlns:a16="http://schemas.microsoft.com/office/drawing/2014/main" id="{71401911-7E90-2394-FA80-3816CCD732F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184179" y="2197683"/>
            <a:ext cx="1299034" cy="129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Logo&#10;&#10;Description automatically generated">
            <a:extLst>
              <a:ext uri="{FF2B5EF4-FFF2-40B4-BE49-F238E27FC236}">
                <a16:creationId xmlns:a16="http://schemas.microsoft.com/office/drawing/2014/main" id="{5CD5666C-2572-8201-2969-632F8E8EC682}"/>
              </a:ext>
            </a:extLst>
          </p:cNvPr>
          <p:cNvPicPr>
            <a:picLocks noChangeAspect="1"/>
          </p:cNvPicPr>
          <p:nvPr/>
        </p:nvPicPr>
        <p:blipFill>
          <a:blip r:embed="rId5"/>
          <a:stretch>
            <a:fillRect/>
          </a:stretch>
        </p:blipFill>
        <p:spPr>
          <a:xfrm>
            <a:off x="10025743" y="2358588"/>
            <a:ext cx="899779" cy="899779"/>
          </a:xfrm>
          <a:prstGeom prst="rect">
            <a:avLst/>
          </a:prstGeom>
        </p:spPr>
      </p:pic>
      <p:pic>
        <p:nvPicPr>
          <p:cNvPr id="6" name="Picture 5" descr="Logo&#10;&#10;Description automatically generated">
            <a:extLst>
              <a:ext uri="{FF2B5EF4-FFF2-40B4-BE49-F238E27FC236}">
                <a16:creationId xmlns:a16="http://schemas.microsoft.com/office/drawing/2014/main" id="{BDF9A5FB-F0E1-5471-18D6-487AF4EA09E4}"/>
              </a:ext>
            </a:extLst>
          </p:cNvPr>
          <p:cNvPicPr>
            <a:picLocks noChangeAspect="1"/>
          </p:cNvPicPr>
          <p:nvPr/>
        </p:nvPicPr>
        <p:blipFill>
          <a:blip r:embed="rId6"/>
          <a:stretch>
            <a:fillRect/>
          </a:stretch>
        </p:blipFill>
        <p:spPr>
          <a:xfrm>
            <a:off x="6497259" y="4929394"/>
            <a:ext cx="2336437" cy="681461"/>
          </a:xfrm>
          <a:prstGeom prst="rect">
            <a:avLst/>
          </a:prstGeom>
        </p:spPr>
      </p:pic>
      <p:pic>
        <p:nvPicPr>
          <p:cNvPr id="1026" name="Picture 2" descr="酷家乐logo">
            <a:extLst>
              <a:ext uri="{FF2B5EF4-FFF2-40B4-BE49-F238E27FC236}">
                <a16:creationId xmlns:a16="http://schemas.microsoft.com/office/drawing/2014/main" id="{7F590847-D082-36A0-68A1-C25231E2FF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3094" y="3545000"/>
            <a:ext cx="2150590" cy="1164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CloudOS开源操作系统社区官网">
            <a:extLst>
              <a:ext uri="{FF2B5EF4-FFF2-40B4-BE49-F238E27FC236}">
                <a16:creationId xmlns:a16="http://schemas.microsoft.com/office/drawing/2014/main" id="{A6FA6ECA-0EA2-9CFE-6D86-3D447887B1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2977" y="5068677"/>
            <a:ext cx="2379386" cy="542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5C22AAE-B5EF-EE31-C20E-968D724A7F28}"/>
              </a:ext>
            </a:extLst>
          </p:cNvPr>
          <p:cNvPicPr>
            <a:picLocks noChangeAspect="1"/>
          </p:cNvPicPr>
          <p:nvPr/>
        </p:nvPicPr>
        <p:blipFill>
          <a:blip r:embed="rId9"/>
          <a:stretch>
            <a:fillRect/>
          </a:stretch>
        </p:blipFill>
        <p:spPr>
          <a:xfrm>
            <a:off x="9162977" y="3880411"/>
            <a:ext cx="2319964" cy="491164"/>
          </a:xfrm>
          <a:prstGeom prst="rect">
            <a:avLst/>
          </a:prstGeom>
        </p:spPr>
      </p:pic>
    </p:spTree>
    <p:extLst>
      <p:ext uri="{BB962C8B-B14F-4D97-AF65-F5344CB8AC3E}">
        <p14:creationId xmlns:p14="http://schemas.microsoft.com/office/powerpoint/2010/main" val="2815522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E8AD-3541-77F1-194A-BCBDD32168ED}"/>
              </a:ext>
            </a:extLst>
          </p:cNvPr>
          <p:cNvSpPr>
            <a:spLocks noGrp="1"/>
          </p:cNvSpPr>
          <p:nvPr>
            <p:ph type="title"/>
          </p:nvPr>
        </p:nvSpPr>
        <p:spPr/>
        <p:txBody>
          <a:bodyPr/>
          <a:lstStyle/>
          <a:p>
            <a:r>
              <a:rPr kumimoji="1" lang="en-US" altLang="zh-CN" dirty="0"/>
              <a:t>Future</a:t>
            </a:r>
            <a:r>
              <a:rPr kumimoji="1" lang="zh-CN" altLang="en-US" dirty="0"/>
              <a:t> </a:t>
            </a:r>
            <a:r>
              <a:rPr kumimoji="1" lang="en-US" altLang="zh-CN" dirty="0"/>
              <a:t>Plan</a:t>
            </a:r>
            <a:endParaRPr kumimoji="1" lang="zh-CN" altLang="en-US" dirty="0"/>
          </a:p>
        </p:txBody>
      </p:sp>
      <p:sp>
        <p:nvSpPr>
          <p:cNvPr id="28" name="TextBox 8">
            <a:extLst>
              <a:ext uri="{FF2B5EF4-FFF2-40B4-BE49-F238E27FC236}">
                <a16:creationId xmlns:a16="http://schemas.microsoft.com/office/drawing/2014/main" id="{A0A518AC-B862-EC73-3421-DD968291B2B1}"/>
              </a:ext>
            </a:extLst>
          </p:cNvPr>
          <p:cNvSpPr txBox="1"/>
          <p:nvPr/>
        </p:nvSpPr>
        <p:spPr>
          <a:xfrm>
            <a:off x="1482680" y="1914547"/>
            <a:ext cx="10709320" cy="2230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nSpc>
                <a:spcPct val="150000"/>
              </a:lnSpc>
              <a:buFont typeface="Arial" panose="020B0604020202020204" pitchFamily="34" charset="0"/>
              <a:buChar char="•"/>
            </a:pPr>
            <a:r>
              <a:rPr lang="en-US" sz="2000" dirty="0">
                <a:latin typeface="Helvetica" pitchFamily="2" charset="0"/>
                <a:ea typeface="Microsoft YaHei" panose="020B0503020204020204" pitchFamily="34" charset="-122"/>
              </a:rPr>
              <a:t>Intelligent Scheduling based on AI/ML</a:t>
            </a:r>
          </a:p>
          <a:p>
            <a:pPr marL="285750" indent="-285750">
              <a:lnSpc>
                <a:spcPct val="150000"/>
              </a:lnSpc>
              <a:buFont typeface="Arial" panose="020B0604020202020204" pitchFamily="34" charset="0"/>
              <a:buChar char="•"/>
            </a:pPr>
            <a:r>
              <a:rPr lang="en-US" sz="2000" dirty="0">
                <a:latin typeface="Helvetica" pitchFamily="2" charset="0"/>
                <a:ea typeface="Microsoft YaHei" panose="020B0503020204020204" pitchFamily="34" charset="-122"/>
              </a:rPr>
              <a:t>Long-Short Term Resource Prediction Based on Deep Transformer</a:t>
            </a:r>
          </a:p>
          <a:p>
            <a:pPr marL="285750" indent="-285750">
              <a:lnSpc>
                <a:spcPct val="150000"/>
              </a:lnSpc>
              <a:buFont typeface="Arial" panose="020B0604020202020204" pitchFamily="34" charset="0"/>
              <a:buChar char="•"/>
            </a:pPr>
            <a:r>
              <a:rPr lang="en-US" sz="2000" dirty="0">
                <a:latin typeface="Helvetica" pitchFamily="2" charset="0"/>
                <a:ea typeface="Microsoft YaHei" panose="020B0503020204020204" pitchFamily="34" charset="-122"/>
              </a:rPr>
              <a:t>Node resource amplification</a:t>
            </a:r>
          </a:p>
          <a:p>
            <a:pPr marL="285750" indent="-285750">
              <a:lnSpc>
                <a:spcPct val="150000"/>
              </a:lnSpc>
              <a:buFont typeface="Arial" panose="020B0604020202020204" pitchFamily="34" charset="0"/>
              <a:buChar char="•"/>
            </a:pPr>
            <a:r>
              <a:rPr lang="en-US" sz="2000" dirty="0">
                <a:latin typeface="Helvetica" pitchFamily="2" charset="0"/>
                <a:ea typeface="Microsoft YaHei" panose="020B0503020204020204" pitchFamily="34" charset="-122"/>
              </a:rPr>
              <a:t>Integration of recommendation framework with CICD platform such as </a:t>
            </a:r>
            <a:r>
              <a:rPr lang="en-US" sz="2000" dirty="0" err="1">
                <a:latin typeface="Helvetica" pitchFamily="2" charset="0"/>
                <a:ea typeface="Microsoft YaHei" panose="020B0503020204020204" pitchFamily="34" charset="-122"/>
              </a:rPr>
              <a:t>ArgoCD</a:t>
            </a:r>
            <a:r>
              <a:rPr lang="en-US" sz="2000" dirty="0">
                <a:latin typeface="Helvetica" pitchFamily="2" charset="0"/>
                <a:ea typeface="Microsoft YaHei" panose="020B0503020204020204" pitchFamily="34" charset="-122"/>
              </a:rPr>
              <a:t>, Jenkins </a:t>
            </a:r>
          </a:p>
          <a:p>
            <a:pPr>
              <a:lnSpc>
                <a:spcPct val="150000"/>
              </a:lnSpc>
            </a:pPr>
            <a:endParaRPr lang="en-CN" sz="1400" dirty="0">
              <a:latin typeface="Helvetica" pitchFamily="2" charset="0"/>
              <a:ea typeface="Microsoft YaHei" panose="020B0503020204020204" pitchFamily="34" charset="-122"/>
            </a:endParaRPr>
          </a:p>
        </p:txBody>
      </p:sp>
    </p:spTree>
    <p:extLst>
      <p:ext uri="{BB962C8B-B14F-4D97-AF65-F5344CB8AC3E}">
        <p14:creationId xmlns:p14="http://schemas.microsoft.com/office/powerpoint/2010/main" val="4101073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5B30-ED6E-2516-9ACE-10BDC0C4D6F3}"/>
              </a:ext>
            </a:extLst>
          </p:cNvPr>
          <p:cNvSpPr>
            <a:spLocks noGrp="1"/>
          </p:cNvSpPr>
          <p:nvPr>
            <p:ph type="title"/>
          </p:nvPr>
        </p:nvSpPr>
        <p:spPr>
          <a:xfrm>
            <a:off x="98643" y="126041"/>
            <a:ext cx="10515600" cy="782638"/>
          </a:xfrm>
        </p:spPr>
        <p:txBody>
          <a:bodyPr vert="horz" lIns="91440" tIns="45720" rIns="91440" bIns="45720" rtlCol="0" anchor="ctr">
            <a:normAutofit/>
          </a:bodyPr>
          <a:lstStyle/>
          <a:p>
            <a:r>
              <a:rPr lang="en-MF" sz="3200" b="1" dirty="0">
                <a:solidFill>
                  <a:schemeClr val="bg1"/>
                </a:solidFill>
                <a:cs typeface="Arial" panose="020B0604020202020204" pitchFamily="34" charset="0"/>
              </a:rPr>
              <a:t>Q&amp;A</a:t>
            </a:r>
            <a:endParaRPr lang="en-US" sz="3200" b="1" dirty="0">
              <a:solidFill>
                <a:schemeClr val="bg1"/>
              </a:solidFill>
              <a:cs typeface="Arial" panose="020B0604020202020204" pitchFamily="34" charset="0"/>
            </a:endParaRPr>
          </a:p>
        </p:txBody>
      </p:sp>
      <p:sp>
        <p:nvSpPr>
          <p:cNvPr id="3" name="TextBox 8">
            <a:extLst>
              <a:ext uri="{FF2B5EF4-FFF2-40B4-BE49-F238E27FC236}">
                <a16:creationId xmlns:a16="http://schemas.microsoft.com/office/drawing/2014/main" id="{03AD8C61-60BC-06D1-77B0-43A32AE2935A}"/>
              </a:ext>
            </a:extLst>
          </p:cNvPr>
          <p:cNvSpPr txBox="1"/>
          <p:nvPr/>
        </p:nvSpPr>
        <p:spPr>
          <a:xfrm>
            <a:off x="3782534" y="2214360"/>
            <a:ext cx="10709320" cy="1953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1">
              <a:lnSpc>
                <a:spcPct val="150000"/>
              </a:lnSpc>
            </a:pPr>
            <a:r>
              <a:rPr lang="en-US" altLang="zh-CN" sz="2800" b="1" dirty="0">
                <a:solidFill>
                  <a:srgbClr val="0099A5"/>
                </a:solidFill>
                <a:latin typeface="Helvetica" pitchFamily="2" charset="0"/>
                <a:ea typeface="Microsoft YaHei" panose="020B0503020204020204" pitchFamily="34" charset="-122"/>
              </a:rPr>
              <a:t>More Information</a:t>
            </a:r>
          </a:p>
          <a:p>
            <a:pPr marL="285750" indent="-285750">
              <a:lnSpc>
                <a:spcPct val="150000"/>
              </a:lnSpc>
              <a:buFont typeface="Arial" panose="020B0604020202020204" pitchFamily="34" charset="0"/>
              <a:buChar char="•"/>
            </a:pPr>
            <a:r>
              <a:rPr lang="en-US" sz="2000" dirty="0">
                <a:latin typeface="Helvetica" pitchFamily="2" charset="0"/>
                <a:ea typeface="Microsoft YaHei" panose="020B0503020204020204" pitchFamily="34" charset="-122"/>
              </a:rPr>
              <a:t>Official Website: </a:t>
            </a:r>
            <a:r>
              <a:rPr lang="en-US" sz="2000" dirty="0">
                <a:latin typeface="Helvetica" pitchFamily="2" charset="0"/>
                <a:ea typeface="Microsoft YaHei" panose="020B0503020204020204" pitchFamily="34" charset="-122"/>
                <a:hlinkClick r:id="rId3"/>
              </a:rPr>
              <a:t>http://</a:t>
            </a:r>
            <a:r>
              <a:rPr lang="en-US" sz="2000" dirty="0" err="1">
                <a:latin typeface="Helvetica" pitchFamily="2" charset="0"/>
                <a:ea typeface="Microsoft YaHei" panose="020B0503020204020204" pitchFamily="34" charset="-122"/>
                <a:hlinkClick r:id="rId3"/>
              </a:rPr>
              <a:t>gocrane.io</a:t>
            </a:r>
            <a:endParaRPr lang="en-US" sz="2000" dirty="0">
              <a:latin typeface="Helvetica" pitchFamily="2" charset="0"/>
              <a:ea typeface="Microsoft YaHei" panose="020B0503020204020204" pitchFamily="34" charset="-122"/>
            </a:endParaRPr>
          </a:p>
          <a:p>
            <a:pPr marL="285750" indent="-285750">
              <a:lnSpc>
                <a:spcPct val="150000"/>
              </a:lnSpc>
              <a:buFont typeface="Arial" panose="020B0604020202020204" pitchFamily="34" charset="0"/>
              <a:buChar char="•"/>
            </a:pPr>
            <a:r>
              <a:rPr lang="en-US" sz="2000" dirty="0" err="1">
                <a:latin typeface="Helvetica" pitchFamily="2" charset="0"/>
                <a:ea typeface="Microsoft YaHei" panose="020B0503020204020204" pitchFamily="34" charset="-122"/>
              </a:rPr>
              <a:t>Github</a:t>
            </a:r>
            <a:r>
              <a:rPr lang="en-US" sz="2000" dirty="0">
                <a:latin typeface="Helvetica" pitchFamily="2" charset="0"/>
                <a:ea typeface="Microsoft YaHei" panose="020B0503020204020204" pitchFamily="34" charset="-122"/>
              </a:rPr>
              <a:t> Repo: </a:t>
            </a:r>
            <a:r>
              <a:rPr lang="en-US" sz="2000" dirty="0">
                <a:latin typeface="Helvetica" pitchFamily="2" charset="0"/>
                <a:ea typeface="Microsoft YaHei" panose="020B0503020204020204" pitchFamily="34" charset="-122"/>
                <a:hlinkClick r:id="rId4"/>
              </a:rPr>
              <a:t>https://</a:t>
            </a:r>
            <a:r>
              <a:rPr lang="en-US" sz="2000" dirty="0" err="1">
                <a:latin typeface="Helvetica" pitchFamily="2" charset="0"/>
                <a:ea typeface="Microsoft YaHei" panose="020B0503020204020204" pitchFamily="34" charset="-122"/>
                <a:hlinkClick r:id="rId4"/>
              </a:rPr>
              <a:t>github.com</a:t>
            </a:r>
            <a:r>
              <a:rPr lang="en-US" sz="2000" dirty="0">
                <a:latin typeface="Helvetica" pitchFamily="2" charset="0"/>
                <a:ea typeface="Microsoft YaHei" panose="020B0503020204020204" pitchFamily="34" charset="-122"/>
                <a:hlinkClick r:id="rId4"/>
              </a:rPr>
              <a:t>/</a:t>
            </a:r>
            <a:r>
              <a:rPr lang="en-US" sz="2000" dirty="0" err="1">
                <a:latin typeface="Helvetica" pitchFamily="2" charset="0"/>
                <a:ea typeface="Microsoft YaHei" panose="020B0503020204020204" pitchFamily="34" charset="-122"/>
                <a:hlinkClick r:id="rId4"/>
              </a:rPr>
              <a:t>gocrane</a:t>
            </a:r>
            <a:r>
              <a:rPr lang="en-US" sz="2000" dirty="0">
                <a:latin typeface="Helvetica" pitchFamily="2" charset="0"/>
                <a:ea typeface="Microsoft YaHei" panose="020B0503020204020204" pitchFamily="34" charset="-122"/>
                <a:hlinkClick r:id="rId4"/>
              </a:rPr>
              <a:t>/crane</a:t>
            </a:r>
            <a:endParaRPr lang="en-US" sz="2000" dirty="0">
              <a:latin typeface="Helvetica" pitchFamily="2" charset="0"/>
              <a:ea typeface="Microsoft YaHei" panose="020B0503020204020204" pitchFamily="34" charset="-122"/>
            </a:endParaRPr>
          </a:p>
          <a:p>
            <a:pPr>
              <a:lnSpc>
                <a:spcPct val="150000"/>
              </a:lnSpc>
            </a:pPr>
            <a:endParaRPr lang="en-CN" sz="1400" dirty="0">
              <a:latin typeface="Helvetica" pitchFamily="2" charset="0"/>
              <a:ea typeface="Microsoft YaHei" panose="020B0503020204020204" pitchFamily="34" charset="-122"/>
            </a:endParaRPr>
          </a:p>
        </p:txBody>
      </p:sp>
    </p:spTree>
    <p:extLst>
      <p:ext uri="{BB962C8B-B14F-4D97-AF65-F5344CB8AC3E}">
        <p14:creationId xmlns:p14="http://schemas.microsoft.com/office/powerpoint/2010/main" val="388412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62">
            <a:extLst>
              <a:ext uri="{FF2B5EF4-FFF2-40B4-BE49-F238E27FC236}">
                <a16:creationId xmlns:a16="http://schemas.microsoft.com/office/drawing/2014/main" id="{5CC14CF1-168E-94ED-4C2C-89A18FA2AEEE}"/>
              </a:ext>
            </a:extLst>
          </p:cNvPr>
          <p:cNvSpPr/>
          <p:nvPr/>
        </p:nvSpPr>
        <p:spPr>
          <a:xfrm>
            <a:off x="99646" y="2074535"/>
            <a:ext cx="1708121" cy="367922"/>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pPr algn="ctr"/>
            <a:r>
              <a:rPr lang="en-US" altLang="zh-CN" sz="1800" b="1" dirty="0">
                <a:solidFill>
                  <a:schemeClr val="tx1"/>
                </a:solidFill>
                <a:latin typeface="苹方-简" panose="020B0400000000000000" charset="-122"/>
                <a:ea typeface="苹方-简" panose="020B0400000000000000" charset="-122"/>
              </a:rPr>
              <a:t>Scale</a:t>
            </a:r>
            <a:endParaRPr lang="zh-CN" altLang="en-US" sz="1685" dirty="0">
              <a:solidFill>
                <a:schemeClr val="tx1"/>
              </a:solidFill>
              <a:latin typeface="苹方-简" panose="020B0400000000000000" pitchFamily="34" charset="-128"/>
              <a:ea typeface="苹方-简" panose="020B0400000000000000" pitchFamily="34" charset="-128"/>
            </a:endParaRPr>
          </a:p>
        </p:txBody>
      </p:sp>
      <p:sp>
        <p:nvSpPr>
          <p:cNvPr id="3" name="Shape 162">
            <a:extLst>
              <a:ext uri="{FF2B5EF4-FFF2-40B4-BE49-F238E27FC236}">
                <a16:creationId xmlns:a16="http://schemas.microsoft.com/office/drawing/2014/main" id="{6FD4C784-5E1D-95F8-9C2F-62FFD5159CA7}"/>
              </a:ext>
            </a:extLst>
          </p:cNvPr>
          <p:cNvSpPr/>
          <p:nvPr/>
        </p:nvSpPr>
        <p:spPr>
          <a:xfrm>
            <a:off x="8088464" y="1905001"/>
            <a:ext cx="3736592" cy="536365"/>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pPr marL="285750" indent="-285750">
              <a:buFont typeface="Arial" panose="020B0604020202020204" pitchFamily="34" charset="0"/>
              <a:buChar char="•"/>
            </a:pPr>
            <a:r>
              <a:rPr lang="en-US" altLang="zh-CN" sz="1400" dirty="0">
                <a:solidFill>
                  <a:schemeClr val="tx1"/>
                </a:solidFill>
              </a:rPr>
              <a:t>Over </a:t>
            </a:r>
            <a:r>
              <a:rPr lang="en-US" altLang="zh-CN" sz="1400" b="1" dirty="0">
                <a:solidFill>
                  <a:schemeClr val="tx1"/>
                </a:solidFill>
              </a:rPr>
              <a:t>1 million </a:t>
            </a:r>
            <a:r>
              <a:rPr lang="en-US" altLang="zh-CN" sz="1400" dirty="0">
                <a:solidFill>
                  <a:schemeClr val="tx1"/>
                </a:solidFill>
              </a:rPr>
              <a:t>physical servers</a:t>
            </a:r>
          </a:p>
          <a:p>
            <a:pPr marL="285750" indent="-285750">
              <a:buFont typeface="Arial" panose="020B0604020202020204" pitchFamily="34" charset="0"/>
              <a:buChar char="•"/>
            </a:pPr>
            <a:r>
              <a:rPr lang="en-US" altLang="zh-CN" sz="1400" dirty="0">
                <a:solidFill>
                  <a:schemeClr val="tx1"/>
                </a:solidFill>
              </a:rPr>
              <a:t>50 millions CPU to support in-house apps</a:t>
            </a:r>
            <a:endParaRPr lang="zh-CN" altLang="en-US" sz="1400" dirty="0">
              <a:solidFill>
                <a:schemeClr val="tx1"/>
              </a:solidFill>
            </a:endParaRPr>
          </a:p>
        </p:txBody>
      </p:sp>
      <p:sp>
        <p:nvSpPr>
          <p:cNvPr id="4" name="标题 3">
            <a:extLst>
              <a:ext uri="{FF2B5EF4-FFF2-40B4-BE49-F238E27FC236}">
                <a16:creationId xmlns:a16="http://schemas.microsoft.com/office/drawing/2014/main" id="{E3660D21-D3C4-09A0-309E-6B01C67A8850}"/>
              </a:ext>
            </a:extLst>
          </p:cNvPr>
          <p:cNvSpPr>
            <a:spLocks noGrp="1"/>
          </p:cNvSpPr>
          <p:nvPr>
            <p:ph type="title"/>
          </p:nvPr>
        </p:nvSpPr>
        <p:spPr>
          <a:xfrm>
            <a:off x="99646" y="69575"/>
            <a:ext cx="10132490" cy="884078"/>
          </a:xfrm>
        </p:spPr>
        <p:txBody>
          <a:bodyPr>
            <a:normAutofit fontScale="90000"/>
          </a:bodyPr>
          <a:lstStyle/>
          <a:p>
            <a:r>
              <a:rPr lang="en-US" altLang="zh-CN" sz="3600" b="1" dirty="0">
                <a:solidFill>
                  <a:schemeClr val="bg1"/>
                </a:solidFill>
                <a:latin typeface="Tahoma" pitchFamily="34" charset="0"/>
                <a:ea typeface="Tahoma" pitchFamily="34" charset="0"/>
                <a:cs typeface="Tahoma" pitchFamily="34" charset="0"/>
              </a:rPr>
              <a:t>Managing cloud cost becomes the top challenge</a:t>
            </a:r>
            <a:endParaRPr lang="zh-CN" altLang="en-US" sz="3600" b="1" dirty="0">
              <a:solidFill>
                <a:schemeClr val="bg1"/>
              </a:solidFill>
              <a:latin typeface="Tahoma" pitchFamily="34" charset="0"/>
              <a:cs typeface="Tahoma" pitchFamily="34" charset="0"/>
            </a:endParaRPr>
          </a:p>
        </p:txBody>
      </p:sp>
      <p:sp>
        <p:nvSpPr>
          <p:cNvPr id="5" name="Shape 162">
            <a:extLst>
              <a:ext uri="{FF2B5EF4-FFF2-40B4-BE49-F238E27FC236}">
                <a16:creationId xmlns:a16="http://schemas.microsoft.com/office/drawing/2014/main" id="{94E06DC7-E30B-A936-067F-D26196AF5B7C}"/>
              </a:ext>
            </a:extLst>
          </p:cNvPr>
          <p:cNvSpPr/>
          <p:nvPr/>
        </p:nvSpPr>
        <p:spPr>
          <a:xfrm>
            <a:off x="3716465" y="1903912"/>
            <a:ext cx="4429382" cy="538545"/>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pPr marL="285750" indent="-285750">
              <a:buFont typeface="Arial" panose="020B0604020202020204" pitchFamily="34" charset="0"/>
              <a:buChar char="•"/>
            </a:pPr>
            <a:r>
              <a:rPr lang="en-HK" altLang="zh-CN" sz="1400" dirty="0">
                <a:solidFill>
                  <a:schemeClr val="tx1"/>
                </a:solidFill>
              </a:rPr>
              <a:t>More than </a:t>
            </a:r>
            <a:r>
              <a:rPr lang="en-HK" altLang="zh-CN" sz="1400" b="1" dirty="0">
                <a:solidFill>
                  <a:schemeClr val="tx1"/>
                </a:solidFill>
              </a:rPr>
              <a:t>90%</a:t>
            </a:r>
            <a:r>
              <a:rPr lang="en-HK" altLang="zh-CN" sz="1400" dirty="0">
                <a:solidFill>
                  <a:schemeClr val="tx1"/>
                </a:solidFill>
              </a:rPr>
              <a:t> global organizations will run containerised applications </a:t>
            </a:r>
            <a:r>
              <a:rPr lang="en-HK" altLang="zh-CN" sz="1400" b="1" dirty="0">
                <a:solidFill>
                  <a:schemeClr val="tx1"/>
                </a:solidFill>
              </a:rPr>
              <a:t>by 2027.</a:t>
            </a:r>
            <a:endParaRPr lang="zh-CN" altLang="en-US" sz="1685" b="1" dirty="0">
              <a:solidFill>
                <a:schemeClr val="tx1"/>
              </a:solidFill>
              <a:latin typeface="苹方-简" panose="020B0400000000000000" pitchFamily="34" charset="-128"/>
              <a:ea typeface="苹方-简" panose="020B0400000000000000" pitchFamily="34" charset="-128"/>
            </a:endParaRPr>
          </a:p>
        </p:txBody>
      </p:sp>
      <p:sp>
        <p:nvSpPr>
          <p:cNvPr id="7" name="文本框 6">
            <a:extLst>
              <a:ext uri="{FF2B5EF4-FFF2-40B4-BE49-F238E27FC236}">
                <a16:creationId xmlns:a16="http://schemas.microsoft.com/office/drawing/2014/main" id="{74520B47-5C8F-40BA-F711-243F6C5CAED9}"/>
              </a:ext>
            </a:extLst>
          </p:cNvPr>
          <p:cNvSpPr txBox="1"/>
          <p:nvPr/>
        </p:nvSpPr>
        <p:spPr>
          <a:xfrm>
            <a:off x="3716465" y="2769060"/>
            <a:ext cx="3984082" cy="536430"/>
          </a:xfrm>
          <a:prstGeom prst="rect">
            <a:avLst/>
          </a:prstGeom>
          <a:noFill/>
          <a:ln w="12700" cap="flat">
            <a:noFill/>
            <a:miter lim="400000"/>
          </a:ln>
          <a:effectLst/>
        </p:spPr>
        <p:txBody>
          <a:bodyPr wrap="square" lIns="35719" tIns="35719" rIns="35719" bIns="35719" numCol="1" anchor="ctr">
            <a:spAutoFit/>
          </a:bodyPr>
          <a:lstStyle>
            <a:defPPr>
              <a:defRPr lang="en-US"/>
            </a:defPPr>
            <a:lvl1pPr algn="ctr" defTabSz="457200">
              <a:lnSpc>
                <a:spcPct val="110000"/>
              </a:lnSpc>
              <a:defRPr sz="1400">
                <a:latin typeface="Helvetica"/>
                <a:ea typeface="Helvetica"/>
                <a:cs typeface="Helvetica"/>
              </a:defRPr>
            </a:lvl1pPr>
          </a:lstStyle>
          <a:p>
            <a:pPr marL="285750" indent="-285750" algn="l">
              <a:buFont typeface="Arial" panose="020B0604020202020204" pitchFamily="34" charset="0"/>
              <a:buChar char="•"/>
            </a:pPr>
            <a:r>
              <a:rPr lang="en-GB" altLang="zh-CN" dirty="0"/>
              <a:t>Managing </a:t>
            </a:r>
            <a:r>
              <a:rPr lang="en-GB" altLang="zh-CN" b="1" dirty="0"/>
              <a:t>cloud spend </a:t>
            </a:r>
            <a:r>
              <a:rPr lang="en-GB" altLang="zh-CN" dirty="0"/>
              <a:t>becomes top challenge</a:t>
            </a:r>
          </a:p>
        </p:txBody>
      </p:sp>
      <p:pic>
        <p:nvPicPr>
          <p:cNvPr id="8" name="Picture 10">
            <a:extLst>
              <a:ext uri="{FF2B5EF4-FFF2-40B4-BE49-F238E27FC236}">
                <a16:creationId xmlns:a16="http://schemas.microsoft.com/office/drawing/2014/main" id="{D1921339-3491-E3BF-9C75-42B2EE4A82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683"/>
          <a:stretch/>
        </p:blipFill>
        <p:spPr bwMode="auto">
          <a:xfrm>
            <a:off x="4911851" y="4486786"/>
            <a:ext cx="2727017" cy="582222"/>
          </a:xfrm>
          <a:prstGeom prst="rect">
            <a:avLst/>
          </a:prstGeom>
          <a:noFill/>
        </p:spPr>
      </p:pic>
      <p:sp>
        <p:nvSpPr>
          <p:cNvPr id="10" name="文本框 9">
            <a:extLst>
              <a:ext uri="{FF2B5EF4-FFF2-40B4-BE49-F238E27FC236}">
                <a16:creationId xmlns:a16="http://schemas.microsoft.com/office/drawing/2014/main" id="{C9119061-48E7-274A-E325-1715C0A8BF0E}"/>
              </a:ext>
            </a:extLst>
          </p:cNvPr>
          <p:cNvSpPr txBox="1"/>
          <p:nvPr/>
        </p:nvSpPr>
        <p:spPr>
          <a:xfrm>
            <a:off x="3731357" y="3923128"/>
            <a:ext cx="3869529" cy="536430"/>
          </a:xfrm>
          <a:prstGeom prst="rect">
            <a:avLst/>
          </a:prstGeom>
          <a:noFill/>
          <a:ln w="12700" cap="flat">
            <a:noFill/>
            <a:miter lim="400000"/>
          </a:ln>
          <a:effectLst/>
        </p:spPr>
        <p:txBody>
          <a:bodyPr wrap="square" lIns="35719" tIns="35719" rIns="35719" bIns="35719" numCol="1" anchor="ctr">
            <a:spAutoFit/>
          </a:bodyPr>
          <a:lstStyle>
            <a:defPPr>
              <a:defRPr lang="en-US"/>
            </a:defPPr>
            <a:lvl1pPr algn="ctr" defTabSz="457200">
              <a:lnSpc>
                <a:spcPct val="110000"/>
              </a:lnSpc>
              <a:defRPr sz="1400">
                <a:latin typeface="Helvetica"/>
                <a:ea typeface="Helvetica"/>
                <a:cs typeface="Helvetica"/>
              </a:defRPr>
            </a:lvl1pPr>
          </a:lstStyle>
          <a:p>
            <a:pPr marL="285750" indent="-285750" algn="l">
              <a:buFont typeface="Arial" panose="020B0604020202020204" pitchFamily="34" charset="0"/>
              <a:buChar char="•"/>
            </a:pPr>
            <a:r>
              <a:rPr lang="en-US" altLang="zh-CN" dirty="0"/>
              <a:t>CPU Utilization </a:t>
            </a:r>
            <a:r>
              <a:rPr lang="en-US" altLang="zh-CN" b="1" dirty="0"/>
              <a:t>10%-15% </a:t>
            </a:r>
            <a:r>
              <a:rPr lang="en-US" altLang="zh-CN" dirty="0"/>
              <a:t>per authorized customers data analysis</a:t>
            </a:r>
          </a:p>
        </p:txBody>
      </p:sp>
      <p:pic>
        <p:nvPicPr>
          <p:cNvPr id="12" name="图片 11" descr="图表, 条形图&#10;&#10;描述已自动生成">
            <a:extLst>
              <a:ext uri="{FF2B5EF4-FFF2-40B4-BE49-F238E27FC236}">
                <a16:creationId xmlns:a16="http://schemas.microsoft.com/office/drawing/2014/main" id="{A5254F09-4701-61AE-04AB-F76827DA90E6}"/>
              </a:ext>
            </a:extLst>
          </p:cNvPr>
          <p:cNvPicPr>
            <a:picLocks noChangeAspect="1"/>
          </p:cNvPicPr>
          <p:nvPr/>
        </p:nvPicPr>
        <p:blipFill>
          <a:blip r:embed="rId3"/>
          <a:stretch>
            <a:fillRect/>
          </a:stretch>
        </p:blipFill>
        <p:spPr>
          <a:xfrm>
            <a:off x="5118975" y="3086090"/>
            <a:ext cx="2199472" cy="788223"/>
          </a:xfrm>
          <a:prstGeom prst="rect">
            <a:avLst/>
          </a:prstGeom>
        </p:spPr>
      </p:pic>
      <p:pic>
        <p:nvPicPr>
          <p:cNvPr id="14" name="图片 13">
            <a:extLst>
              <a:ext uri="{FF2B5EF4-FFF2-40B4-BE49-F238E27FC236}">
                <a16:creationId xmlns:a16="http://schemas.microsoft.com/office/drawing/2014/main" id="{B8FF75A0-CA1A-217A-6856-63BF84C75CA2}"/>
              </a:ext>
            </a:extLst>
          </p:cNvPr>
          <p:cNvPicPr>
            <a:picLocks noChangeAspect="1"/>
          </p:cNvPicPr>
          <p:nvPr/>
        </p:nvPicPr>
        <p:blipFill>
          <a:blip r:embed="rId4"/>
          <a:stretch>
            <a:fillRect/>
          </a:stretch>
        </p:blipFill>
        <p:spPr>
          <a:xfrm>
            <a:off x="2298714" y="3226527"/>
            <a:ext cx="1112487" cy="261142"/>
          </a:xfrm>
          <a:prstGeom prst="rect">
            <a:avLst/>
          </a:prstGeom>
        </p:spPr>
      </p:pic>
      <p:pic>
        <p:nvPicPr>
          <p:cNvPr id="16" name="图片 15">
            <a:extLst>
              <a:ext uri="{FF2B5EF4-FFF2-40B4-BE49-F238E27FC236}">
                <a16:creationId xmlns:a16="http://schemas.microsoft.com/office/drawing/2014/main" id="{73A3F691-9AE3-F130-1D6D-9771C440F2F7}"/>
              </a:ext>
            </a:extLst>
          </p:cNvPr>
          <p:cNvPicPr>
            <a:picLocks noChangeAspect="1"/>
          </p:cNvPicPr>
          <p:nvPr/>
        </p:nvPicPr>
        <p:blipFill>
          <a:blip r:embed="rId5"/>
          <a:stretch>
            <a:fillRect/>
          </a:stretch>
        </p:blipFill>
        <p:spPr>
          <a:xfrm>
            <a:off x="2330328" y="1872577"/>
            <a:ext cx="1080873" cy="614132"/>
          </a:xfrm>
          <a:prstGeom prst="rect">
            <a:avLst/>
          </a:prstGeom>
        </p:spPr>
      </p:pic>
      <p:pic>
        <p:nvPicPr>
          <p:cNvPr id="1030" name="Picture 6">
            <a:extLst>
              <a:ext uri="{FF2B5EF4-FFF2-40B4-BE49-F238E27FC236}">
                <a16:creationId xmlns:a16="http://schemas.microsoft.com/office/drawing/2014/main" id="{615E41D7-017E-CDC8-0AD2-A86A540C29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41" r="11342"/>
          <a:stretch/>
        </p:blipFill>
        <p:spPr bwMode="auto">
          <a:xfrm>
            <a:off x="2313607" y="4062887"/>
            <a:ext cx="1112487" cy="53105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162">
            <a:extLst>
              <a:ext uri="{FF2B5EF4-FFF2-40B4-BE49-F238E27FC236}">
                <a16:creationId xmlns:a16="http://schemas.microsoft.com/office/drawing/2014/main" id="{E8E7075E-4FE8-C07E-B3CE-475201AE2654}"/>
              </a:ext>
            </a:extLst>
          </p:cNvPr>
          <p:cNvSpPr/>
          <p:nvPr/>
        </p:nvSpPr>
        <p:spPr>
          <a:xfrm>
            <a:off x="99645" y="3633818"/>
            <a:ext cx="1708121" cy="367922"/>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pPr algn="ctr"/>
            <a:r>
              <a:rPr lang="en-US" altLang="zh-CN" sz="1800" b="1" dirty="0">
                <a:solidFill>
                  <a:schemeClr val="tx1"/>
                </a:solidFill>
                <a:latin typeface="苹方-简" panose="020B0400000000000000" charset="-122"/>
                <a:ea typeface="苹方-简" panose="020B0400000000000000" charset="-122"/>
              </a:rPr>
              <a:t>Challenges</a:t>
            </a:r>
            <a:endParaRPr lang="zh-CN" altLang="en-US" sz="1685" dirty="0">
              <a:solidFill>
                <a:schemeClr val="tx1"/>
              </a:solidFill>
              <a:latin typeface="苹方-简" panose="020B0400000000000000" pitchFamily="34" charset="-128"/>
              <a:ea typeface="苹方-简" panose="020B0400000000000000" pitchFamily="34" charset="-128"/>
            </a:endParaRPr>
          </a:p>
        </p:txBody>
      </p:sp>
      <p:sp>
        <p:nvSpPr>
          <p:cNvPr id="18" name="Shape 162">
            <a:extLst>
              <a:ext uri="{FF2B5EF4-FFF2-40B4-BE49-F238E27FC236}">
                <a16:creationId xmlns:a16="http://schemas.microsoft.com/office/drawing/2014/main" id="{5C5F296F-083E-8F40-12D1-74361EEA5B73}"/>
              </a:ext>
            </a:extLst>
          </p:cNvPr>
          <p:cNvSpPr/>
          <p:nvPr/>
        </p:nvSpPr>
        <p:spPr>
          <a:xfrm>
            <a:off x="3866833" y="1317976"/>
            <a:ext cx="1708121" cy="367922"/>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pPr algn="ctr"/>
            <a:r>
              <a:rPr lang="en-US" altLang="zh-CN" sz="1800" b="1" dirty="0">
                <a:solidFill>
                  <a:schemeClr val="tx1"/>
                </a:solidFill>
                <a:latin typeface="苹方-简" panose="020B0400000000000000" charset="-122"/>
                <a:ea typeface="苹方-简" panose="020B0400000000000000" charset="-122"/>
              </a:rPr>
              <a:t>External</a:t>
            </a:r>
            <a:endParaRPr lang="zh-CN" altLang="en-US" sz="1685" dirty="0">
              <a:solidFill>
                <a:schemeClr val="tx1"/>
              </a:solidFill>
              <a:latin typeface="苹方-简" panose="020B0400000000000000" pitchFamily="34" charset="-128"/>
              <a:ea typeface="苹方-简" panose="020B0400000000000000" pitchFamily="34" charset="-128"/>
            </a:endParaRPr>
          </a:p>
        </p:txBody>
      </p:sp>
      <p:sp>
        <p:nvSpPr>
          <p:cNvPr id="19" name="Shape 162">
            <a:extLst>
              <a:ext uri="{FF2B5EF4-FFF2-40B4-BE49-F238E27FC236}">
                <a16:creationId xmlns:a16="http://schemas.microsoft.com/office/drawing/2014/main" id="{B5AB2B46-02F9-5F0B-C037-B96ADF8415BA}"/>
              </a:ext>
            </a:extLst>
          </p:cNvPr>
          <p:cNvSpPr/>
          <p:nvPr/>
        </p:nvSpPr>
        <p:spPr>
          <a:xfrm>
            <a:off x="8907125" y="1317976"/>
            <a:ext cx="1708121" cy="367922"/>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pPr algn="ctr"/>
            <a:r>
              <a:rPr lang="en-US" altLang="zh-CN" sz="1800" b="1" dirty="0">
                <a:solidFill>
                  <a:schemeClr val="tx1"/>
                </a:solidFill>
                <a:latin typeface="苹方-简" panose="020B0400000000000000" charset="-122"/>
                <a:ea typeface="苹方-简" panose="020B0400000000000000" charset="-122"/>
              </a:rPr>
              <a:t>Internal</a:t>
            </a:r>
            <a:endParaRPr lang="zh-CN" altLang="en-US" sz="1685" dirty="0">
              <a:solidFill>
                <a:schemeClr val="tx1"/>
              </a:solidFill>
              <a:latin typeface="苹方-简" panose="020B0400000000000000" pitchFamily="34" charset="-128"/>
              <a:ea typeface="苹方-简" panose="020B0400000000000000" pitchFamily="34" charset="-128"/>
            </a:endParaRPr>
          </a:p>
        </p:txBody>
      </p:sp>
      <p:cxnSp>
        <p:nvCxnSpPr>
          <p:cNvPr id="21" name="直线连接符 20">
            <a:extLst>
              <a:ext uri="{FF2B5EF4-FFF2-40B4-BE49-F238E27FC236}">
                <a16:creationId xmlns:a16="http://schemas.microsoft.com/office/drawing/2014/main" id="{2B477991-F0C0-E69C-6A3A-8460E81CD719}"/>
              </a:ext>
            </a:extLst>
          </p:cNvPr>
          <p:cNvCxnSpPr/>
          <p:nvPr/>
        </p:nvCxnSpPr>
        <p:spPr>
          <a:xfrm>
            <a:off x="204186" y="1785417"/>
            <a:ext cx="1162087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0E8AD188-E4F3-E6C2-DA4F-C3CA0705263E}"/>
              </a:ext>
            </a:extLst>
          </p:cNvPr>
          <p:cNvCxnSpPr/>
          <p:nvPr/>
        </p:nvCxnSpPr>
        <p:spPr>
          <a:xfrm>
            <a:off x="1944210" y="1180730"/>
            <a:ext cx="0" cy="505139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2C845BA0-EA7C-5B92-5567-657F298741D4}"/>
              </a:ext>
            </a:extLst>
          </p:cNvPr>
          <p:cNvCxnSpPr/>
          <p:nvPr/>
        </p:nvCxnSpPr>
        <p:spPr>
          <a:xfrm>
            <a:off x="204186" y="2639153"/>
            <a:ext cx="1162087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E282DA4D-3DC1-71FC-6FC2-6FD8EB9D0A03}"/>
              </a:ext>
            </a:extLst>
          </p:cNvPr>
          <p:cNvCxnSpPr/>
          <p:nvPr/>
        </p:nvCxnSpPr>
        <p:spPr>
          <a:xfrm>
            <a:off x="7929239" y="1180730"/>
            <a:ext cx="0" cy="505139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37AC30C7-D098-1A47-33F9-2BBE9460FBBB}"/>
              </a:ext>
            </a:extLst>
          </p:cNvPr>
          <p:cNvSpPr txBox="1"/>
          <p:nvPr/>
        </p:nvSpPr>
        <p:spPr>
          <a:xfrm>
            <a:off x="8088464" y="3622720"/>
            <a:ext cx="3733128" cy="536430"/>
          </a:xfrm>
          <a:prstGeom prst="rect">
            <a:avLst/>
          </a:prstGeom>
          <a:noFill/>
          <a:ln w="12700" cap="flat">
            <a:noFill/>
            <a:miter lim="400000"/>
          </a:ln>
          <a:effectLst/>
        </p:spPr>
        <p:txBody>
          <a:bodyPr wrap="square" lIns="35719" tIns="35719" rIns="35719" bIns="35719" numCol="1" anchor="ctr">
            <a:spAutoFit/>
          </a:bodyPr>
          <a:lstStyle>
            <a:defPPr>
              <a:defRPr lang="en-US"/>
            </a:defPPr>
            <a:lvl1pPr algn="ctr" defTabSz="457200">
              <a:lnSpc>
                <a:spcPct val="110000"/>
              </a:lnSpc>
              <a:defRPr sz="1400">
                <a:latin typeface="Helvetica"/>
                <a:ea typeface="Helvetica"/>
                <a:cs typeface="Helvetica"/>
              </a:defRPr>
            </a:lvl1pPr>
          </a:lstStyle>
          <a:p>
            <a:pPr marL="285750" indent="-285750" algn="l">
              <a:buFont typeface="Arial" panose="020B0604020202020204" pitchFamily="34" charset="0"/>
              <a:buChar char="•"/>
            </a:pPr>
            <a:r>
              <a:rPr lang="en-GB" altLang="zh-CN" dirty="0"/>
              <a:t>Everything </a:t>
            </a:r>
            <a:r>
              <a:rPr lang="en-GB" altLang="zh-CN" b="1" dirty="0"/>
              <a:t>go Cloud</a:t>
            </a:r>
            <a:r>
              <a:rPr lang="en-GB" altLang="zh-CN" dirty="0"/>
              <a:t> </a:t>
            </a:r>
            <a:r>
              <a:rPr lang="en-US" altLang="zh-CN" dirty="0"/>
              <a:t>(Native)</a:t>
            </a:r>
            <a:endParaRPr lang="en-GB" altLang="zh-CN" dirty="0"/>
          </a:p>
          <a:p>
            <a:pPr marL="285750" indent="-285750" algn="l">
              <a:buFont typeface="Arial" panose="020B0604020202020204" pitchFamily="34" charset="0"/>
              <a:buChar char="•"/>
            </a:pPr>
            <a:r>
              <a:rPr lang="en-US" altLang="zh-CN" dirty="0"/>
              <a:t>Average CPU Utilization </a:t>
            </a:r>
            <a:r>
              <a:rPr lang="en-US" altLang="zh-CN" sz="1200" b="1" dirty="0"/>
              <a:t>10%-31% </a:t>
            </a:r>
            <a:endParaRPr lang="zh-CN" altLang="en-US" b="1" dirty="0"/>
          </a:p>
        </p:txBody>
      </p:sp>
      <p:sp>
        <p:nvSpPr>
          <p:cNvPr id="38" name="Shape 162">
            <a:extLst>
              <a:ext uri="{FF2B5EF4-FFF2-40B4-BE49-F238E27FC236}">
                <a16:creationId xmlns:a16="http://schemas.microsoft.com/office/drawing/2014/main" id="{6A0D08B9-5454-B74F-41A2-065D9BB53805}"/>
              </a:ext>
            </a:extLst>
          </p:cNvPr>
          <p:cNvSpPr/>
          <p:nvPr/>
        </p:nvSpPr>
        <p:spPr>
          <a:xfrm>
            <a:off x="220138" y="5608707"/>
            <a:ext cx="1708121" cy="367922"/>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pPr algn="ctr"/>
            <a:r>
              <a:rPr lang="en-US" altLang="zh-CN" sz="1800" b="1" dirty="0">
                <a:solidFill>
                  <a:schemeClr val="tx1"/>
                </a:solidFill>
                <a:latin typeface="苹方-简" panose="020B0400000000000000" charset="-122"/>
                <a:ea typeface="苹方-简" panose="020B0400000000000000" charset="-122"/>
              </a:rPr>
              <a:t>Objectives</a:t>
            </a:r>
            <a:endParaRPr lang="zh-CN" altLang="en-US" sz="1685" dirty="0">
              <a:solidFill>
                <a:schemeClr val="tx1"/>
              </a:solidFill>
              <a:latin typeface="苹方-简" panose="020B0400000000000000" pitchFamily="34" charset="-128"/>
              <a:ea typeface="苹方-简" panose="020B0400000000000000" pitchFamily="34" charset="-128"/>
            </a:endParaRPr>
          </a:p>
        </p:txBody>
      </p:sp>
      <p:cxnSp>
        <p:nvCxnSpPr>
          <p:cNvPr id="39" name="直线连接符 38">
            <a:extLst>
              <a:ext uri="{FF2B5EF4-FFF2-40B4-BE49-F238E27FC236}">
                <a16:creationId xmlns:a16="http://schemas.microsoft.com/office/drawing/2014/main" id="{F4AB2316-87C3-CE8E-A48D-D876BC36FCFF}"/>
              </a:ext>
            </a:extLst>
          </p:cNvPr>
          <p:cNvCxnSpPr/>
          <p:nvPr/>
        </p:nvCxnSpPr>
        <p:spPr>
          <a:xfrm>
            <a:off x="300223" y="5338857"/>
            <a:ext cx="1162087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CC77DE52-F763-DF7E-FA77-5FCF999B832F}"/>
              </a:ext>
            </a:extLst>
          </p:cNvPr>
          <p:cNvSpPr txBox="1"/>
          <p:nvPr/>
        </p:nvSpPr>
        <p:spPr>
          <a:xfrm>
            <a:off x="2977086" y="5639492"/>
            <a:ext cx="3869529" cy="299442"/>
          </a:xfrm>
          <a:prstGeom prst="rect">
            <a:avLst/>
          </a:prstGeom>
          <a:noFill/>
          <a:ln w="12700" cap="flat">
            <a:noFill/>
            <a:miter lim="400000"/>
          </a:ln>
          <a:effectLst/>
        </p:spPr>
        <p:txBody>
          <a:bodyPr wrap="square" lIns="35719" tIns="35719" rIns="35719" bIns="35719" numCol="1" anchor="ctr">
            <a:spAutoFit/>
          </a:bodyPr>
          <a:lstStyle>
            <a:defPPr>
              <a:defRPr lang="en-US"/>
            </a:defPPr>
            <a:lvl1pPr algn="ctr" defTabSz="457200">
              <a:lnSpc>
                <a:spcPct val="110000"/>
              </a:lnSpc>
              <a:defRPr sz="1400">
                <a:latin typeface="Helvetica"/>
                <a:ea typeface="Helvetica"/>
                <a:cs typeface="Helvetica"/>
              </a:defRPr>
            </a:lvl1pPr>
          </a:lstStyle>
          <a:p>
            <a:pPr marL="285750" indent="-285750" algn="l">
              <a:buFont typeface="Arial" panose="020B0604020202020204" pitchFamily="34" charset="0"/>
              <a:buChar char="•"/>
            </a:pPr>
            <a:r>
              <a:rPr lang="en-US" altLang="zh-CN" dirty="0"/>
              <a:t>Help cloud users to </a:t>
            </a:r>
            <a:r>
              <a:rPr lang="en-US" altLang="zh-CN" b="1" dirty="0"/>
              <a:t>save cost</a:t>
            </a:r>
          </a:p>
        </p:txBody>
      </p:sp>
      <p:sp>
        <p:nvSpPr>
          <p:cNvPr id="41" name="文本框 40">
            <a:extLst>
              <a:ext uri="{FF2B5EF4-FFF2-40B4-BE49-F238E27FC236}">
                <a16:creationId xmlns:a16="http://schemas.microsoft.com/office/drawing/2014/main" id="{5499312D-93E1-CD2B-EE43-8EA554176968}"/>
              </a:ext>
            </a:extLst>
          </p:cNvPr>
          <p:cNvSpPr txBox="1"/>
          <p:nvPr/>
        </p:nvSpPr>
        <p:spPr>
          <a:xfrm>
            <a:off x="8088465" y="5433764"/>
            <a:ext cx="3832628" cy="1010341"/>
          </a:xfrm>
          <a:prstGeom prst="rect">
            <a:avLst/>
          </a:prstGeom>
          <a:noFill/>
          <a:ln w="12700" cap="flat">
            <a:noFill/>
            <a:miter lim="400000"/>
          </a:ln>
          <a:effectLst/>
        </p:spPr>
        <p:txBody>
          <a:bodyPr wrap="square" lIns="35719" tIns="35719" rIns="35719" bIns="35719" numCol="1" anchor="ctr">
            <a:spAutoFit/>
          </a:bodyPr>
          <a:lstStyle>
            <a:defPPr>
              <a:defRPr lang="en-US"/>
            </a:defPPr>
            <a:lvl1pPr algn="ctr" defTabSz="457200">
              <a:lnSpc>
                <a:spcPct val="110000"/>
              </a:lnSpc>
              <a:defRPr sz="1400">
                <a:latin typeface="Helvetica"/>
                <a:ea typeface="Helvetica"/>
                <a:cs typeface="Helvetica"/>
              </a:defRPr>
            </a:lvl1pPr>
          </a:lstStyle>
          <a:p>
            <a:pPr marL="285750" indent="-285750" algn="l">
              <a:buFont typeface="Arial" panose="020B0604020202020204" pitchFamily="34" charset="0"/>
              <a:buChar char="•"/>
            </a:pPr>
            <a:r>
              <a:rPr lang="en-GB" altLang="zh-CN" b="1" dirty="0"/>
              <a:t>Improve Utilization &amp; offboard nodes </a:t>
            </a:r>
            <a:r>
              <a:rPr lang="en-GB" altLang="zh-CN" dirty="0"/>
              <a:t>to save cloud cost</a:t>
            </a:r>
          </a:p>
          <a:p>
            <a:pPr marL="285750" indent="-285750" algn="l">
              <a:buFont typeface="Arial" panose="020B0604020202020204" pitchFamily="34" charset="0"/>
              <a:buChar char="•"/>
            </a:pPr>
            <a:r>
              <a:rPr lang="en-US" altLang="zh-CN" dirty="0"/>
              <a:t>Put offboard nodes to public cloud for </a:t>
            </a:r>
            <a:r>
              <a:rPr lang="en-US" altLang="zh-CN" b="1" dirty="0"/>
              <a:t>commercial Purpose</a:t>
            </a:r>
          </a:p>
        </p:txBody>
      </p:sp>
    </p:spTree>
    <p:extLst>
      <p:ext uri="{BB962C8B-B14F-4D97-AF65-F5344CB8AC3E}">
        <p14:creationId xmlns:p14="http://schemas.microsoft.com/office/powerpoint/2010/main" val="3247851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95">
            <a:extLst>
              <a:ext uri="{FF2B5EF4-FFF2-40B4-BE49-F238E27FC236}">
                <a16:creationId xmlns:a16="http://schemas.microsoft.com/office/drawing/2014/main" id="{DACBBA77-5D1B-342B-3C81-A6E3058692D1}"/>
              </a:ext>
            </a:extLst>
          </p:cNvPr>
          <p:cNvSpPr/>
          <p:nvPr/>
        </p:nvSpPr>
        <p:spPr>
          <a:xfrm>
            <a:off x="4338659" y="3720147"/>
            <a:ext cx="2661390" cy="2268141"/>
          </a:xfrm>
          <a:prstGeom prst="roundRect">
            <a:avLst>
              <a:gd name="adj" fmla="val 9251"/>
            </a:avLst>
          </a:prstGeom>
          <a:solidFill>
            <a:srgbClr val="1891A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
        <p:nvSpPr>
          <p:cNvPr id="97" name="圆角矩形 96">
            <a:extLst>
              <a:ext uri="{FF2B5EF4-FFF2-40B4-BE49-F238E27FC236}">
                <a16:creationId xmlns:a16="http://schemas.microsoft.com/office/drawing/2014/main" id="{BB80EAE0-E865-DEC4-37C1-3AEE63F82D0F}"/>
              </a:ext>
            </a:extLst>
          </p:cNvPr>
          <p:cNvSpPr/>
          <p:nvPr/>
        </p:nvSpPr>
        <p:spPr>
          <a:xfrm>
            <a:off x="7222430" y="3703163"/>
            <a:ext cx="2661390" cy="2268141"/>
          </a:xfrm>
          <a:prstGeom prst="roundRect">
            <a:avLst>
              <a:gd name="adj" fmla="val 9251"/>
            </a:avLst>
          </a:prstGeom>
          <a:solidFill>
            <a:schemeClr val="accent4"/>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
        <p:nvSpPr>
          <p:cNvPr id="98" name="圆角矩形 97">
            <a:extLst>
              <a:ext uri="{FF2B5EF4-FFF2-40B4-BE49-F238E27FC236}">
                <a16:creationId xmlns:a16="http://schemas.microsoft.com/office/drawing/2014/main" id="{B1C4CCB8-827F-A044-9A9B-4BB0B01894F1}"/>
              </a:ext>
            </a:extLst>
          </p:cNvPr>
          <p:cNvSpPr/>
          <p:nvPr/>
        </p:nvSpPr>
        <p:spPr>
          <a:xfrm>
            <a:off x="1514325" y="3720148"/>
            <a:ext cx="2661390" cy="2268141"/>
          </a:xfrm>
          <a:prstGeom prst="roundRect">
            <a:avLst>
              <a:gd name="adj" fmla="val 9251"/>
            </a:avLst>
          </a:prstGeom>
          <a:solidFill>
            <a:srgbClr val="0099A5"/>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
        <p:nvSpPr>
          <p:cNvPr id="39" name="圆角矩形 38">
            <a:extLst>
              <a:ext uri="{FF2B5EF4-FFF2-40B4-BE49-F238E27FC236}">
                <a16:creationId xmlns:a16="http://schemas.microsoft.com/office/drawing/2014/main" id="{75CCD5F3-0AF9-5DDD-2088-EF5EDC514C65}"/>
              </a:ext>
            </a:extLst>
          </p:cNvPr>
          <p:cNvSpPr/>
          <p:nvPr/>
        </p:nvSpPr>
        <p:spPr>
          <a:xfrm>
            <a:off x="4360826" y="1490018"/>
            <a:ext cx="2661390" cy="1820132"/>
          </a:xfrm>
          <a:prstGeom prst="roundRect">
            <a:avLst>
              <a:gd name="adj" fmla="val 9251"/>
            </a:avLst>
          </a:prstGeom>
          <a:solidFill>
            <a:srgbClr val="1891AB"/>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
        <p:nvSpPr>
          <p:cNvPr id="77" name="圆角矩形 76">
            <a:extLst>
              <a:ext uri="{FF2B5EF4-FFF2-40B4-BE49-F238E27FC236}">
                <a16:creationId xmlns:a16="http://schemas.microsoft.com/office/drawing/2014/main" id="{772AA22F-5850-3E21-87B0-B21D628727F6}"/>
              </a:ext>
            </a:extLst>
          </p:cNvPr>
          <p:cNvSpPr/>
          <p:nvPr/>
        </p:nvSpPr>
        <p:spPr>
          <a:xfrm>
            <a:off x="7199634" y="1480315"/>
            <a:ext cx="2661390" cy="1820132"/>
          </a:xfrm>
          <a:prstGeom prst="roundRect">
            <a:avLst>
              <a:gd name="adj" fmla="val 9251"/>
            </a:avLst>
          </a:prstGeom>
          <a:solidFill>
            <a:schemeClr val="accent4"/>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
        <p:nvSpPr>
          <p:cNvPr id="38" name="圆角矩形 37">
            <a:extLst>
              <a:ext uri="{FF2B5EF4-FFF2-40B4-BE49-F238E27FC236}">
                <a16:creationId xmlns:a16="http://schemas.microsoft.com/office/drawing/2014/main" id="{8CC4FB13-9430-D64D-E8A1-34BF59E1D17C}"/>
              </a:ext>
            </a:extLst>
          </p:cNvPr>
          <p:cNvSpPr/>
          <p:nvPr/>
        </p:nvSpPr>
        <p:spPr>
          <a:xfrm>
            <a:off x="1514325" y="1490019"/>
            <a:ext cx="2661390" cy="1820132"/>
          </a:xfrm>
          <a:prstGeom prst="roundRect">
            <a:avLst>
              <a:gd name="adj" fmla="val 9251"/>
            </a:avLst>
          </a:prstGeom>
          <a:solidFill>
            <a:srgbClr val="00A09D"/>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
        <p:nvSpPr>
          <p:cNvPr id="61" name="Google Shape;750;p130"/>
          <p:cNvSpPr txBox="1"/>
          <p:nvPr/>
        </p:nvSpPr>
        <p:spPr>
          <a:xfrm>
            <a:off x="267842" y="214584"/>
            <a:ext cx="1581735" cy="697574"/>
          </a:xfrm>
          <a:prstGeom prst="rect">
            <a:avLst/>
          </a:prstGeom>
          <a:noFill/>
          <a:ln>
            <a:noFill/>
          </a:ln>
        </p:spPr>
        <p:txBody>
          <a:bodyPr spcFirstLastPara="1" wrap="square" lIns="0" tIns="0" rIns="0" bIns="0" anchor="ctr" anchorCtr="0">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IBM Plex Sans"/>
              <a:buNone/>
              <a:defRPr sz="2800" b="1" i="0" u="none" strike="noStrike" cap="none">
                <a:solidFill>
                  <a:schemeClr val="dk2"/>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algn="ctr" defTabSz="457223">
              <a:lnSpc>
                <a:spcPct val="120000"/>
              </a:lnSpc>
              <a:buClr>
                <a:srgbClr val="000000"/>
              </a:buClr>
              <a:buSzPts val="1100"/>
              <a:defRPr/>
            </a:pPr>
            <a:r>
              <a:rPr lang="en-US" sz="3507" b="0" dirty="0">
                <a:solidFill>
                  <a:schemeClr val="bg1"/>
                </a:solidFill>
                <a:latin typeface="Helvetica" pitchFamily="2" charset="0"/>
                <a:ea typeface="+mj-ea"/>
              </a:rPr>
              <a:t>FinOps +</a:t>
            </a:r>
          </a:p>
          <a:p>
            <a:pPr algn="ctr" defTabSz="457223">
              <a:lnSpc>
                <a:spcPct val="120000"/>
              </a:lnSpc>
              <a:buClr>
                <a:srgbClr val="000000"/>
              </a:buClr>
              <a:buSzPts val="1100"/>
              <a:defRPr/>
            </a:pPr>
            <a:r>
              <a:rPr lang="en-US" sz="3657" b="0" dirty="0">
                <a:solidFill>
                  <a:schemeClr val="bg1"/>
                </a:solidFill>
                <a:latin typeface="Helvetica" pitchFamily="2" charset="0"/>
                <a:ea typeface="+mj-ea"/>
              </a:rPr>
              <a:t>Cloud Native</a:t>
            </a:r>
          </a:p>
        </p:txBody>
      </p:sp>
      <p:sp>
        <p:nvSpPr>
          <p:cNvPr id="64" name="Google Shape;753;p130"/>
          <p:cNvSpPr/>
          <p:nvPr/>
        </p:nvSpPr>
        <p:spPr>
          <a:xfrm flipH="1">
            <a:off x="1952281" y="134877"/>
            <a:ext cx="69136" cy="777280"/>
          </a:xfrm>
          <a:prstGeom prst="rect">
            <a:avLst/>
          </a:prstGeom>
          <a:solidFill>
            <a:srgbClr val="1EA482"/>
          </a:solidFill>
          <a:ln>
            <a:solidFill>
              <a:schemeClr val="accent5"/>
            </a:solidFill>
          </a:ln>
        </p:spPr>
        <p:txBody>
          <a:bodyPr spcFirstLastPara="1" wrap="square" lIns="121787" tIns="121787" rIns="121787" bIns="121787" anchor="ctr" anchorCtr="0">
            <a:noAutofit/>
          </a:bodyPr>
          <a:lstStyle/>
          <a:p>
            <a:pPr defTabSz="1219261">
              <a:buClr>
                <a:srgbClr val="000000"/>
              </a:buClr>
              <a:defRPr/>
            </a:pPr>
            <a:endParaRPr sz="1863">
              <a:latin typeface="Helvetica" pitchFamily="2" charset="0"/>
              <a:cs typeface="Arial" panose="020B0604020202090204"/>
              <a:sym typeface="Arial" panose="020B0604020202090204"/>
            </a:endParaRPr>
          </a:p>
        </p:txBody>
      </p:sp>
      <p:sp>
        <p:nvSpPr>
          <p:cNvPr id="69" name="Google Shape;758;p130"/>
          <p:cNvSpPr txBox="1"/>
          <p:nvPr/>
        </p:nvSpPr>
        <p:spPr>
          <a:xfrm>
            <a:off x="2193258" y="123467"/>
            <a:ext cx="8583599" cy="854409"/>
          </a:xfrm>
          <a:prstGeom prst="rect">
            <a:avLst/>
          </a:prstGeom>
          <a:noFill/>
          <a:ln>
            <a:noFill/>
          </a:ln>
        </p:spPr>
        <p:txBody>
          <a:bodyPr spcFirstLastPara="1" wrap="square" lIns="121787" tIns="121787" rIns="121787" bIns="121787" anchor="ctr" anchorCtr="0">
            <a:noAutofit/>
          </a:bodyPr>
          <a:lstStyle/>
          <a:p>
            <a:pPr defTabSz="1219261">
              <a:buClr>
                <a:srgbClr val="000000"/>
              </a:buClr>
              <a:buSzPts val="688"/>
            </a:pPr>
            <a:r>
              <a:rPr lang="en-HK" altLang="zh-CN" sz="1600" i="1" dirty="0">
                <a:solidFill>
                  <a:schemeClr val="bg1"/>
                </a:solidFill>
                <a:effectLst/>
                <a:latin typeface="Helvetica" pitchFamily="2" charset="0"/>
                <a:ea typeface="Tahoma" pitchFamily="34" charset="0"/>
                <a:cs typeface="Tahoma" pitchFamily="34" charset="0"/>
              </a:rPr>
              <a:t>FinOps is an evolving cloud financial management discipline and cultural practice that enables organizations to get maximum business value by helping engineering, finance, technology and business teams to collaborate on data-driven spending decisions</a:t>
            </a:r>
            <a:r>
              <a:rPr lang="en-HK" altLang="zh-CN" sz="1600" i="1" dirty="0">
                <a:solidFill>
                  <a:schemeClr val="bg1"/>
                </a:solidFill>
                <a:effectLst/>
                <a:latin typeface="Helvetica" pitchFamily="2" charset="0"/>
              </a:rPr>
              <a:t>.</a:t>
            </a:r>
            <a:endParaRPr sz="1600" dirty="0">
              <a:solidFill>
                <a:schemeClr val="bg1"/>
              </a:solidFill>
              <a:latin typeface="Helvetica" pitchFamily="2" charset="0"/>
              <a:cs typeface="IBM Plex Sans"/>
              <a:sym typeface="IBM Plex Sans"/>
            </a:endParaRPr>
          </a:p>
        </p:txBody>
      </p:sp>
      <p:sp>
        <p:nvSpPr>
          <p:cNvPr id="2" name="Google Shape;731;p130">
            <a:extLst>
              <a:ext uri="{FF2B5EF4-FFF2-40B4-BE49-F238E27FC236}">
                <a16:creationId xmlns:a16="http://schemas.microsoft.com/office/drawing/2014/main" id="{37918518-206C-4AF4-E185-0F8970B88755}"/>
              </a:ext>
            </a:extLst>
          </p:cNvPr>
          <p:cNvSpPr/>
          <p:nvPr/>
        </p:nvSpPr>
        <p:spPr>
          <a:xfrm>
            <a:off x="1758463" y="1950560"/>
            <a:ext cx="2173115" cy="404110"/>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dirty="0">
                <a:latin typeface="Helvetica" pitchFamily="2" charset="0"/>
                <a:cs typeface="Source Sans Pro"/>
                <a:sym typeface="Source Sans Pro"/>
              </a:rPr>
              <a:t>Cost Visibility</a:t>
            </a:r>
            <a:endParaRPr sz="1200" dirty="0">
              <a:latin typeface="Helvetica" pitchFamily="2" charset="0"/>
              <a:cs typeface="Source Sans Pro"/>
              <a:sym typeface="Source Sans Pro"/>
            </a:endParaRPr>
          </a:p>
        </p:txBody>
      </p:sp>
      <p:sp>
        <p:nvSpPr>
          <p:cNvPr id="3" name="Google Shape;731;p130">
            <a:extLst>
              <a:ext uri="{FF2B5EF4-FFF2-40B4-BE49-F238E27FC236}">
                <a16:creationId xmlns:a16="http://schemas.microsoft.com/office/drawing/2014/main" id="{DA89708B-CF2F-A7BB-8FB3-C35C80CF5160}"/>
              </a:ext>
            </a:extLst>
          </p:cNvPr>
          <p:cNvSpPr/>
          <p:nvPr/>
        </p:nvSpPr>
        <p:spPr>
          <a:xfrm>
            <a:off x="4550512" y="1856393"/>
            <a:ext cx="2364175" cy="394961"/>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a:latin typeface="Helvetica" pitchFamily="2" charset="0"/>
                <a:cs typeface="Source Sans Pro"/>
                <a:sym typeface="Source Sans Pro"/>
              </a:rPr>
              <a:t>Rate Optimization</a:t>
            </a:r>
            <a:endParaRPr lang="en-GB" sz="1200" dirty="0">
              <a:latin typeface="Helvetica" pitchFamily="2" charset="0"/>
              <a:cs typeface="Source Sans Pro"/>
              <a:sym typeface="Source Sans Pro"/>
            </a:endParaRPr>
          </a:p>
        </p:txBody>
      </p:sp>
      <p:sp>
        <p:nvSpPr>
          <p:cNvPr id="4" name="Google Shape;731;p130">
            <a:extLst>
              <a:ext uri="{FF2B5EF4-FFF2-40B4-BE49-F238E27FC236}">
                <a16:creationId xmlns:a16="http://schemas.microsoft.com/office/drawing/2014/main" id="{A2DB6974-D8F6-A0E6-9292-AF100DCBEC1D}"/>
              </a:ext>
            </a:extLst>
          </p:cNvPr>
          <p:cNvSpPr/>
          <p:nvPr/>
        </p:nvSpPr>
        <p:spPr>
          <a:xfrm>
            <a:off x="1758463" y="2504979"/>
            <a:ext cx="2173115" cy="404110"/>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a:latin typeface="Helvetica" pitchFamily="2" charset="0"/>
                <a:cs typeface="Source Sans Pro"/>
                <a:sym typeface="Source Sans Pro"/>
              </a:rPr>
              <a:t>Cost Allocation</a:t>
            </a:r>
            <a:endParaRPr lang="en-GB" sz="1200" dirty="0">
              <a:latin typeface="Helvetica" pitchFamily="2" charset="0"/>
              <a:cs typeface="Source Sans Pro"/>
              <a:sym typeface="Source Sans Pro"/>
            </a:endParaRPr>
          </a:p>
        </p:txBody>
      </p:sp>
      <p:sp>
        <p:nvSpPr>
          <p:cNvPr id="5" name="Google Shape;731;p130">
            <a:extLst>
              <a:ext uri="{FF2B5EF4-FFF2-40B4-BE49-F238E27FC236}">
                <a16:creationId xmlns:a16="http://schemas.microsoft.com/office/drawing/2014/main" id="{5023D108-2646-8F41-5380-07089E06A8B2}"/>
              </a:ext>
            </a:extLst>
          </p:cNvPr>
          <p:cNvSpPr/>
          <p:nvPr/>
        </p:nvSpPr>
        <p:spPr>
          <a:xfrm>
            <a:off x="4543170" y="2568968"/>
            <a:ext cx="2364175" cy="394961"/>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a:latin typeface="Helvetica" pitchFamily="2" charset="0"/>
                <a:cs typeface="Source Sans Pro"/>
                <a:sym typeface="Source Sans Pro"/>
              </a:rPr>
              <a:t>Usage Optimization</a:t>
            </a:r>
            <a:endParaRPr lang="en-GB" sz="1200" dirty="0">
              <a:latin typeface="Helvetica" pitchFamily="2" charset="0"/>
              <a:cs typeface="Source Sans Pro"/>
              <a:sym typeface="Source Sans Pro"/>
            </a:endParaRPr>
          </a:p>
        </p:txBody>
      </p:sp>
      <p:sp>
        <p:nvSpPr>
          <p:cNvPr id="6" name="Google Shape;731;p130">
            <a:extLst>
              <a:ext uri="{FF2B5EF4-FFF2-40B4-BE49-F238E27FC236}">
                <a16:creationId xmlns:a16="http://schemas.microsoft.com/office/drawing/2014/main" id="{E7C18404-FC88-A21B-321A-12939E940006}"/>
              </a:ext>
            </a:extLst>
          </p:cNvPr>
          <p:cNvSpPr/>
          <p:nvPr/>
        </p:nvSpPr>
        <p:spPr>
          <a:xfrm>
            <a:off x="10318385" y="1425884"/>
            <a:ext cx="1627407" cy="4590085"/>
          </a:xfrm>
          <a:prstGeom prst="rect">
            <a:avLst/>
          </a:prstGeom>
          <a:solidFill>
            <a:schemeClr val="accent6"/>
          </a:solidFill>
          <a:ln>
            <a:noFill/>
          </a:ln>
        </p:spPr>
        <p:txBody>
          <a:bodyPr spcFirstLastPara="1" wrap="square" lIns="121787" tIns="121787" rIns="121787" bIns="121787" anchor="t" anchorCtr="0">
            <a:noAutofit/>
          </a:bodyPr>
          <a:lstStyle/>
          <a:p>
            <a:pPr algn="ctr" defTabSz="1219261">
              <a:buClr>
                <a:srgbClr val="000000"/>
              </a:buClr>
              <a:defRPr/>
            </a:pPr>
            <a:r>
              <a:rPr lang="en-GB" sz="1600" dirty="0">
                <a:solidFill>
                  <a:schemeClr val="bg1"/>
                </a:solidFill>
                <a:latin typeface="Helvetica" pitchFamily="2" charset="0"/>
                <a:ea typeface="Tahoma" pitchFamily="34" charset="0"/>
                <a:cs typeface="Tahoma" pitchFamily="34" charset="0"/>
                <a:sym typeface="Source Sans Pro"/>
              </a:rPr>
              <a:t>Organization Structure Alignment</a:t>
            </a:r>
            <a:endParaRPr sz="1600" dirty="0">
              <a:solidFill>
                <a:schemeClr val="bg1"/>
              </a:solidFill>
              <a:latin typeface="Helvetica" pitchFamily="2" charset="0"/>
              <a:ea typeface="Tahoma" pitchFamily="34" charset="0"/>
              <a:cs typeface="Tahoma" pitchFamily="34" charset="0"/>
              <a:sym typeface="Source Sans Pro"/>
            </a:endParaRPr>
          </a:p>
        </p:txBody>
      </p:sp>
      <p:sp>
        <p:nvSpPr>
          <p:cNvPr id="7" name="Google Shape;731;p130">
            <a:extLst>
              <a:ext uri="{FF2B5EF4-FFF2-40B4-BE49-F238E27FC236}">
                <a16:creationId xmlns:a16="http://schemas.microsoft.com/office/drawing/2014/main" id="{B0861820-7D2A-331D-6592-919061ACDCBC}"/>
              </a:ext>
            </a:extLst>
          </p:cNvPr>
          <p:cNvSpPr/>
          <p:nvPr/>
        </p:nvSpPr>
        <p:spPr>
          <a:xfrm>
            <a:off x="7352941" y="2764003"/>
            <a:ext cx="2405833" cy="394961"/>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dirty="0">
                <a:latin typeface="Helvetica" pitchFamily="2" charset="0"/>
                <a:cs typeface="Source Sans Pro"/>
                <a:sym typeface="Source Sans Pro"/>
              </a:rPr>
              <a:t>Unit </a:t>
            </a:r>
            <a:r>
              <a:rPr lang="en-GB" sz="1200">
                <a:latin typeface="Helvetica" pitchFamily="2" charset="0"/>
                <a:cs typeface="Source Sans Pro"/>
                <a:sym typeface="Source Sans Pro"/>
              </a:rPr>
              <a:t>Cost Optimization</a:t>
            </a:r>
            <a:endParaRPr lang="en-GB" sz="1200" dirty="0">
              <a:latin typeface="Helvetica" pitchFamily="2" charset="0"/>
              <a:cs typeface="Source Sans Pro"/>
              <a:sym typeface="Source Sans Pro"/>
            </a:endParaRPr>
          </a:p>
        </p:txBody>
      </p:sp>
      <p:sp>
        <p:nvSpPr>
          <p:cNvPr id="8" name="Google Shape;731;p130">
            <a:extLst>
              <a:ext uri="{FF2B5EF4-FFF2-40B4-BE49-F238E27FC236}">
                <a16:creationId xmlns:a16="http://schemas.microsoft.com/office/drawing/2014/main" id="{5A22CF89-F3A4-4C65-8188-F627F2019B60}"/>
              </a:ext>
            </a:extLst>
          </p:cNvPr>
          <p:cNvSpPr/>
          <p:nvPr/>
        </p:nvSpPr>
        <p:spPr>
          <a:xfrm>
            <a:off x="7352941" y="2236533"/>
            <a:ext cx="2405833" cy="394961"/>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dirty="0">
                <a:latin typeface="Helvetica" pitchFamily="2" charset="0"/>
                <a:cs typeface="Source Sans Pro"/>
                <a:sym typeface="Source Sans Pro"/>
              </a:rPr>
              <a:t>Pricing </a:t>
            </a:r>
            <a:r>
              <a:rPr lang="en-GB" sz="1200">
                <a:latin typeface="Helvetica" pitchFamily="2" charset="0"/>
                <a:cs typeface="Source Sans Pro"/>
                <a:sym typeface="Source Sans Pro"/>
              </a:rPr>
              <a:t>&amp; Chargeback</a:t>
            </a:r>
            <a:endParaRPr lang="en-GB" sz="1200" dirty="0">
              <a:latin typeface="Helvetica" pitchFamily="2" charset="0"/>
              <a:cs typeface="Source Sans Pro"/>
              <a:sym typeface="Source Sans Pro"/>
            </a:endParaRPr>
          </a:p>
        </p:txBody>
      </p:sp>
      <p:sp>
        <p:nvSpPr>
          <p:cNvPr id="9" name="Google Shape;731;p130">
            <a:extLst>
              <a:ext uri="{FF2B5EF4-FFF2-40B4-BE49-F238E27FC236}">
                <a16:creationId xmlns:a16="http://schemas.microsoft.com/office/drawing/2014/main" id="{0C2DDE74-65D4-9B55-059B-BCB40EA2AD73}"/>
              </a:ext>
            </a:extLst>
          </p:cNvPr>
          <p:cNvSpPr/>
          <p:nvPr/>
        </p:nvSpPr>
        <p:spPr>
          <a:xfrm>
            <a:off x="7352942" y="1739307"/>
            <a:ext cx="2405833" cy="394961"/>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dirty="0">
                <a:latin typeface="Helvetica" pitchFamily="2" charset="0"/>
                <a:cs typeface="Source Sans Pro"/>
                <a:sym typeface="Source Sans Pro"/>
              </a:rPr>
              <a:t>Budget Forecast </a:t>
            </a:r>
            <a:r>
              <a:rPr lang="en-GB" sz="1200">
                <a:latin typeface="Helvetica" pitchFamily="2" charset="0"/>
                <a:cs typeface="Source Sans Pro"/>
                <a:sym typeface="Source Sans Pro"/>
              </a:rPr>
              <a:t>&amp; Control</a:t>
            </a:r>
            <a:endParaRPr lang="en-GB" sz="1200" dirty="0">
              <a:latin typeface="Helvetica" pitchFamily="2" charset="0"/>
              <a:cs typeface="Source Sans Pro"/>
              <a:sym typeface="Source Sans Pro"/>
            </a:endParaRPr>
          </a:p>
        </p:txBody>
      </p:sp>
      <p:sp>
        <p:nvSpPr>
          <p:cNvPr id="19" name="Google Shape;750;p130">
            <a:extLst>
              <a:ext uri="{FF2B5EF4-FFF2-40B4-BE49-F238E27FC236}">
                <a16:creationId xmlns:a16="http://schemas.microsoft.com/office/drawing/2014/main" id="{67380126-7C4E-872F-FA74-D5215574DE95}"/>
              </a:ext>
            </a:extLst>
          </p:cNvPr>
          <p:cNvSpPr txBox="1"/>
          <p:nvPr/>
        </p:nvSpPr>
        <p:spPr>
          <a:xfrm>
            <a:off x="2054153" y="1204564"/>
            <a:ext cx="1581735" cy="36583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IBM Plex Sans"/>
              <a:buNone/>
              <a:defRPr sz="2800" b="1" i="0" u="none" strike="noStrike" cap="none">
                <a:solidFill>
                  <a:schemeClr val="dk2"/>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algn="ctr" defTabSz="457223">
              <a:lnSpc>
                <a:spcPct val="90000"/>
              </a:lnSpc>
              <a:buClr>
                <a:srgbClr val="000000"/>
              </a:buClr>
              <a:buSzPts val="1100"/>
              <a:defRPr/>
            </a:pPr>
            <a:r>
              <a:rPr lang="en-US" sz="1800" b="0" dirty="0">
                <a:solidFill>
                  <a:schemeClr val="tx1"/>
                </a:solidFill>
                <a:latin typeface="Helvetica" pitchFamily="2" charset="0"/>
                <a:ea typeface="+mj-ea"/>
                <a:cs typeface="Source Sans Pro SemiBold"/>
                <a:sym typeface="Source Sans Pro SemiBold"/>
              </a:rPr>
              <a:t>Inform</a:t>
            </a:r>
            <a:endParaRPr lang="en-US" sz="3200" b="0" dirty="0">
              <a:solidFill>
                <a:schemeClr val="tx1"/>
              </a:solidFill>
              <a:latin typeface="Helvetica" pitchFamily="2" charset="0"/>
              <a:ea typeface="+mj-ea"/>
            </a:endParaRPr>
          </a:p>
        </p:txBody>
      </p:sp>
      <p:sp>
        <p:nvSpPr>
          <p:cNvPr id="20" name="Google Shape;750;p130">
            <a:extLst>
              <a:ext uri="{FF2B5EF4-FFF2-40B4-BE49-F238E27FC236}">
                <a16:creationId xmlns:a16="http://schemas.microsoft.com/office/drawing/2014/main" id="{8156C576-BDDA-EA7D-7F20-AEBF06D0F184}"/>
              </a:ext>
            </a:extLst>
          </p:cNvPr>
          <p:cNvSpPr txBox="1"/>
          <p:nvPr/>
        </p:nvSpPr>
        <p:spPr>
          <a:xfrm>
            <a:off x="4860305" y="1171906"/>
            <a:ext cx="1581735" cy="36583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IBM Plex Sans"/>
              <a:buNone/>
              <a:defRPr sz="2800" b="1" i="0" u="none" strike="noStrike" cap="none">
                <a:solidFill>
                  <a:schemeClr val="dk2"/>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algn="ctr" defTabSz="457223">
              <a:lnSpc>
                <a:spcPct val="90000"/>
              </a:lnSpc>
              <a:buClr>
                <a:srgbClr val="000000"/>
              </a:buClr>
              <a:buSzPts val="1100"/>
              <a:defRPr/>
            </a:pPr>
            <a:r>
              <a:rPr lang="en-US" sz="1800" b="0" dirty="0">
                <a:solidFill>
                  <a:schemeClr val="tx1"/>
                </a:solidFill>
                <a:latin typeface="Helvetica" pitchFamily="2" charset="0"/>
                <a:ea typeface="+mj-ea"/>
                <a:cs typeface="Source Sans Pro SemiBold"/>
                <a:sym typeface="Source Sans Pro SemiBold"/>
              </a:rPr>
              <a:t>Optimize</a:t>
            </a:r>
            <a:endParaRPr lang="en-US" sz="3200" b="0" dirty="0">
              <a:solidFill>
                <a:schemeClr val="tx1"/>
              </a:solidFill>
              <a:latin typeface="Helvetica" pitchFamily="2" charset="0"/>
              <a:ea typeface="+mj-ea"/>
            </a:endParaRPr>
          </a:p>
        </p:txBody>
      </p:sp>
      <p:sp>
        <p:nvSpPr>
          <p:cNvPr id="21" name="Google Shape;750;p130">
            <a:extLst>
              <a:ext uri="{FF2B5EF4-FFF2-40B4-BE49-F238E27FC236}">
                <a16:creationId xmlns:a16="http://schemas.microsoft.com/office/drawing/2014/main" id="{503A1E9E-62B6-EB23-34CA-C20857D3821D}"/>
              </a:ext>
            </a:extLst>
          </p:cNvPr>
          <p:cNvSpPr txBox="1"/>
          <p:nvPr/>
        </p:nvSpPr>
        <p:spPr>
          <a:xfrm>
            <a:off x="7713894" y="1171906"/>
            <a:ext cx="1581735" cy="36583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IBM Plex Sans"/>
              <a:buNone/>
              <a:defRPr sz="2800" b="1" i="0" u="none" strike="noStrike" cap="none">
                <a:solidFill>
                  <a:schemeClr val="dk2"/>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algn="ctr" defTabSz="457223">
              <a:lnSpc>
                <a:spcPct val="90000"/>
              </a:lnSpc>
              <a:buClr>
                <a:srgbClr val="000000"/>
              </a:buClr>
              <a:buSzPts val="1100"/>
              <a:defRPr/>
            </a:pPr>
            <a:r>
              <a:rPr lang="en-US" sz="1800" b="0" dirty="0">
                <a:solidFill>
                  <a:schemeClr val="tx1"/>
                </a:solidFill>
                <a:latin typeface="Helvetica" pitchFamily="2" charset="0"/>
                <a:ea typeface="+mj-ea"/>
                <a:cs typeface="Source Sans Pro SemiBold"/>
                <a:sym typeface="Source Sans Pro SemiBold"/>
              </a:rPr>
              <a:t>Operate</a:t>
            </a:r>
            <a:endParaRPr lang="en-US" sz="3200" b="0" dirty="0">
              <a:solidFill>
                <a:schemeClr val="tx1"/>
              </a:solidFill>
              <a:latin typeface="Helvetica" pitchFamily="2" charset="0"/>
              <a:ea typeface="+mj-ea"/>
            </a:endParaRPr>
          </a:p>
        </p:txBody>
      </p:sp>
      <p:sp>
        <p:nvSpPr>
          <p:cNvPr id="22" name="Google Shape;750;p130">
            <a:extLst>
              <a:ext uri="{FF2B5EF4-FFF2-40B4-BE49-F238E27FC236}">
                <a16:creationId xmlns:a16="http://schemas.microsoft.com/office/drawing/2014/main" id="{77ED256A-1E86-D65D-6676-9A4D1435997D}"/>
              </a:ext>
            </a:extLst>
          </p:cNvPr>
          <p:cNvSpPr txBox="1"/>
          <p:nvPr/>
        </p:nvSpPr>
        <p:spPr>
          <a:xfrm>
            <a:off x="65316" y="2171750"/>
            <a:ext cx="1219202" cy="365839"/>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IBM Plex Sans"/>
              <a:buNone/>
              <a:defRPr sz="2800" b="1" i="0" u="none" strike="noStrike" cap="none">
                <a:solidFill>
                  <a:schemeClr val="dk2"/>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algn="ctr" defTabSz="457223">
              <a:lnSpc>
                <a:spcPct val="90000"/>
              </a:lnSpc>
              <a:buClr>
                <a:srgbClr val="000000"/>
              </a:buClr>
              <a:buSzPts val="1100"/>
              <a:defRPr/>
            </a:pPr>
            <a:r>
              <a:rPr lang="en-US" sz="1600" b="0" dirty="0">
                <a:solidFill>
                  <a:schemeClr val="tx1"/>
                </a:solidFill>
                <a:latin typeface="Helvetica" pitchFamily="2" charset="0"/>
                <a:ea typeface="+mj-ea"/>
                <a:cs typeface="Source Sans Pro SemiBold"/>
                <a:sym typeface="Source Sans Pro SemiBold"/>
              </a:rPr>
              <a:t>FinOps</a:t>
            </a:r>
            <a:endParaRPr lang="en-US" sz="1600" b="0" dirty="0">
              <a:solidFill>
                <a:schemeClr val="tx1"/>
              </a:solidFill>
              <a:latin typeface="Helvetica" pitchFamily="2" charset="0"/>
              <a:ea typeface="+mj-ea"/>
            </a:endParaRPr>
          </a:p>
        </p:txBody>
      </p:sp>
      <p:sp>
        <p:nvSpPr>
          <p:cNvPr id="23" name="Google Shape;750;p130">
            <a:extLst>
              <a:ext uri="{FF2B5EF4-FFF2-40B4-BE49-F238E27FC236}">
                <a16:creationId xmlns:a16="http://schemas.microsoft.com/office/drawing/2014/main" id="{A1A127F4-E28E-FA0D-C61C-CEFFF99ED9E1}"/>
              </a:ext>
            </a:extLst>
          </p:cNvPr>
          <p:cNvSpPr txBox="1"/>
          <p:nvPr/>
        </p:nvSpPr>
        <p:spPr>
          <a:xfrm>
            <a:off x="-65316" y="4639754"/>
            <a:ext cx="1581735" cy="365839"/>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IBM Plex Sans"/>
              <a:buNone/>
              <a:defRPr sz="2800" b="1" i="0" u="none" strike="noStrike" cap="none">
                <a:solidFill>
                  <a:schemeClr val="dk2"/>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algn="ctr" defTabSz="457223">
              <a:lnSpc>
                <a:spcPct val="90000"/>
              </a:lnSpc>
              <a:buClr>
                <a:srgbClr val="000000"/>
              </a:buClr>
              <a:buSzPts val="1100"/>
              <a:defRPr/>
            </a:pPr>
            <a:r>
              <a:rPr lang="en-US" sz="1600" b="0" dirty="0">
                <a:solidFill>
                  <a:schemeClr val="tx1"/>
                </a:solidFill>
                <a:latin typeface="Helvetica" pitchFamily="2" charset="0"/>
                <a:ea typeface="+mj-ea"/>
                <a:cs typeface="Source Sans Pro SemiBold"/>
                <a:sym typeface="Source Sans Pro SemiBold"/>
              </a:rPr>
              <a:t>Cloud Native</a:t>
            </a:r>
            <a:endParaRPr lang="en-US" sz="1600" b="0" dirty="0">
              <a:solidFill>
                <a:schemeClr val="tx1"/>
              </a:solidFill>
              <a:latin typeface="Helvetica" pitchFamily="2" charset="0"/>
              <a:ea typeface="+mj-ea"/>
            </a:endParaRPr>
          </a:p>
        </p:txBody>
      </p:sp>
      <p:sp>
        <p:nvSpPr>
          <p:cNvPr id="26" name="Google Shape;731;p130">
            <a:extLst>
              <a:ext uri="{FF2B5EF4-FFF2-40B4-BE49-F238E27FC236}">
                <a16:creationId xmlns:a16="http://schemas.microsoft.com/office/drawing/2014/main" id="{5FFBE184-2821-92AD-B6B3-2665C338F953}"/>
              </a:ext>
            </a:extLst>
          </p:cNvPr>
          <p:cNvSpPr/>
          <p:nvPr/>
        </p:nvSpPr>
        <p:spPr>
          <a:xfrm>
            <a:off x="1758462" y="4914891"/>
            <a:ext cx="2173116" cy="404110"/>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pPr>
            <a:r>
              <a:rPr lang="en-GB" sz="1200" dirty="0">
                <a:latin typeface="Helvetica" pitchFamily="2" charset="0"/>
                <a:sym typeface="Source Sans Pro"/>
              </a:rPr>
              <a:t>Labels &amp; Annotations</a:t>
            </a:r>
            <a:endParaRPr sz="1200" dirty="0">
              <a:latin typeface="Helvetica" pitchFamily="2" charset="0"/>
              <a:sym typeface="Source Sans Pro"/>
            </a:endParaRPr>
          </a:p>
        </p:txBody>
      </p:sp>
      <p:sp>
        <p:nvSpPr>
          <p:cNvPr id="27" name="Google Shape;731;p130">
            <a:extLst>
              <a:ext uri="{FF2B5EF4-FFF2-40B4-BE49-F238E27FC236}">
                <a16:creationId xmlns:a16="http://schemas.microsoft.com/office/drawing/2014/main" id="{E6A7FB7C-29E8-6C94-8789-F0FC9D87279D}"/>
              </a:ext>
            </a:extLst>
          </p:cNvPr>
          <p:cNvSpPr/>
          <p:nvPr/>
        </p:nvSpPr>
        <p:spPr>
          <a:xfrm>
            <a:off x="1758462" y="4382114"/>
            <a:ext cx="2173116" cy="404110"/>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a:latin typeface="Helvetica" pitchFamily="2" charset="0"/>
                <a:cs typeface="Source Sans Pro"/>
                <a:sym typeface="Source Sans Pro"/>
              </a:rPr>
              <a:t>Workload Orientation</a:t>
            </a:r>
            <a:endParaRPr lang="en-GB" sz="1200" dirty="0">
              <a:latin typeface="Helvetica" pitchFamily="2" charset="0"/>
              <a:cs typeface="Source Sans Pro"/>
              <a:sym typeface="Source Sans Pro"/>
            </a:endParaRPr>
          </a:p>
        </p:txBody>
      </p:sp>
      <p:sp>
        <p:nvSpPr>
          <p:cNvPr id="28" name="Google Shape;731;p130">
            <a:extLst>
              <a:ext uri="{FF2B5EF4-FFF2-40B4-BE49-F238E27FC236}">
                <a16:creationId xmlns:a16="http://schemas.microsoft.com/office/drawing/2014/main" id="{0D940B4B-E09C-0592-FB9A-0AE1FE0E5FDD}"/>
              </a:ext>
            </a:extLst>
          </p:cNvPr>
          <p:cNvSpPr/>
          <p:nvPr/>
        </p:nvSpPr>
        <p:spPr>
          <a:xfrm>
            <a:off x="1758462" y="3858172"/>
            <a:ext cx="2173116" cy="404110"/>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a:latin typeface="Helvetica" pitchFamily="2" charset="0"/>
                <a:cs typeface="Source Sans Pro"/>
                <a:sym typeface="Source Sans Pro"/>
              </a:rPr>
              <a:t>Declarative System</a:t>
            </a:r>
            <a:endParaRPr lang="en-GB" sz="1200" dirty="0">
              <a:latin typeface="Helvetica" pitchFamily="2" charset="0"/>
              <a:cs typeface="Source Sans Pro"/>
              <a:sym typeface="Source Sans Pro"/>
            </a:endParaRPr>
          </a:p>
        </p:txBody>
      </p:sp>
      <p:sp>
        <p:nvSpPr>
          <p:cNvPr id="29" name="Google Shape;731;p130">
            <a:extLst>
              <a:ext uri="{FF2B5EF4-FFF2-40B4-BE49-F238E27FC236}">
                <a16:creationId xmlns:a16="http://schemas.microsoft.com/office/drawing/2014/main" id="{48AC4DA2-D33C-6D93-5B89-425C711A7979}"/>
              </a:ext>
            </a:extLst>
          </p:cNvPr>
          <p:cNvSpPr/>
          <p:nvPr/>
        </p:nvSpPr>
        <p:spPr>
          <a:xfrm>
            <a:off x="4499516" y="3862470"/>
            <a:ext cx="2364285" cy="404110"/>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a:latin typeface="Helvetica" pitchFamily="2" charset="0"/>
                <a:cs typeface="Source Sans Pro"/>
                <a:sym typeface="Source Sans Pro"/>
              </a:rPr>
              <a:t>Workload Portrait</a:t>
            </a:r>
            <a:endParaRPr lang="en-GB" sz="1200" dirty="0">
              <a:latin typeface="Helvetica" pitchFamily="2" charset="0"/>
              <a:cs typeface="Source Sans Pro"/>
              <a:sym typeface="Source Sans Pro"/>
            </a:endParaRPr>
          </a:p>
        </p:txBody>
      </p:sp>
      <p:sp>
        <p:nvSpPr>
          <p:cNvPr id="30" name="Google Shape;731;p130">
            <a:extLst>
              <a:ext uri="{FF2B5EF4-FFF2-40B4-BE49-F238E27FC236}">
                <a16:creationId xmlns:a16="http://schemas.microsoft.com/office/drawing/2014/main" id="{3C26359F-898F-8E99-EA65-71E0DA88FFF7}"/>
              </a:ext>
            </a:extLst>
          </p:cNvPr>
          <p:cNvSpPr/>
          <p:nvPr/>
        </p:nvSpPr>
        <p:spPr>
          <a:xfrm>
            <a:off x="4499516" y="4390949"/>
            <a:ext cx="2364285" cy="404110"/>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dirty="0">
                <a:latin typeface="Helvetica" pitchFamily="2" charset="0"/>
                <a:cs typeface="Source Sans Pro"/>
                <a:sym typeface="Source Sans Pro"/>
              </a:rPr>
              <a:t>Scaling (</a:t>
            </a:r>
            <a:r>
              <a:rPr lang="en-GB" sz="1200">
                <a:latin typeface="Helvetica" pitchFamily="2" charset="0"/>
                <a:cs typeface="Source Sans Pro"/>
                <a:sym typeface="Source Sans Pro"/>
              </a:rPr>
              <a:t>HPA/VPA/CA)</a:t>
            </a:r>
            <a:endParaRPr lang="en-GB" sz="1200" dirty="0">
              <a:latin typeface="Helvetica" pitchFamily="2" charset="0"/>
              <a:cs typeface="Source Sans Pro"/>
              <a:sym typeface="Source Sans Pro"/>
            </a:endParaRPr>
          </a:p>
        </p:txBody>
      </p:sp>
      <p:sp>
        <p:nvSpPr>
          <p:cNvPr id="31" name="Google Shape;731;p130">
            <a:extLst>
              <a:ext uri="{FF2B5EF4-FFF2-40B4-BE49-F238E27FC236}">
                <a16:creationId xmlns:a16="http://schemas.microsoft.com/office/drawing/2014/main" id="{FC9160F8-811A-C92A-71E7-5A3CADB42D51}"/>
              </a:ext>
            </a:extLst>
          </p:cNvPr>
          <p:cNvSpPr/>
          <p:nvPr/>
        </p:nvSpPr>
        <p:spPr>
          <a:xfrm>
            <a:off x="4499516" y="4923726"/>
            <a:ext cx="2364285" cy="404110"/>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a:latin typeface="Helvetica" pitchFamily="2" charset="0"/>
                <a:cs typeface="Source Sans Pro"/>
                <a:sym typeface="Source Sans Pro"/>
              </a:rPr>
              <a:t>Enhanced Scheduling</a:t>
            </a:r>
            <a:endParaRPr lang="en-GB" sz="1200" dirty="0">
              <a:latin typeface="Helvetica" pitchFamily="2" charset="0"/>
              <a:cs typeface="Source Sans Pro"/>
              <a:sym typeface="Source Sans Pro"/>
            </a:endParaRPr>
          </a:p>
        </p:txBody>
      </p:sp>
      <p:sp>
        <p:nvSpPr>
          <p:cNvPr id="32" name="Google Shape;731;p130">
            <a:extLst>
              <a:ext uri="{FF2B5EF4-FFF2-40B4-BE49-F238E27FC236}">
                <a16:creationId xmlns:a16="http://schemas.microsoft.com/office/drawing/2014/main" id="{877B1F4B-4B50-46A5-BCF8-3DE18AA09267}"/>
              </a:ext>
            </a:extLst>
          </p:cNvPr>
          <p:cNvSpPr/>
          <p:nvPr/>
        </p:nvSpPr>
        <p:spPr>
          <a:xfrm>
            <a:off x="4499516" y="5456503"/>
            <a:ext cx="2364285" cy="404110"/>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a:latin typeface="Helvetica" pitchFamily="2" charset="0"/>
                <a:cs typeface="Source Sans Pro"/>
                <a:sym typeface="Source Sans Pro"/>
              </a:rPr>
              <a:t>Colocation</a:t>
            </a:r>
            <a:endParaRPr lang="en-GB" sz="1200" dirty="0">
              <a:latin typeface="Helvetica" pitchFamily="2" charset="0"/>
              <a:cs typeface="Source Sans Pro"/>
              <a:sym typeface="Source Sans Pro"/>
            </a:endParaRPr>
          </a:p>
        </p:txBody>
      </p:sp>
      <p:sp>
        <p:nvSpPr>
          <p:cNvPr id="33" name="Google Shape;731;p130">
            <a:extLst>
              <a:ext uri="{FF2B5EF4-FFF2-40B4-BE49-F238E27FC236}">
                <a16:creationId xmlns:a16="http://schemas.microsoft.com/office/drawing/2014/main" id="{1FC31A4E-8292-8C45-AB0F-62EFE4DFB324}"/>
              </a:ext>
            </a:extLst>
          </p:cNvPr>
          <p:cNvSpPr/>
          <p:nvPr/>
        </p:nvSpPr>
        <p:spPr>
          <a:xfrm>
            <a:off x="7352942" y="3993566"/>
            <a:ext cx="2405832" cy="394961"/>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US" sz="1200">
                <a:latin typeface="Helvetica" pitchFamily="2" charset="0"/>
                <a:cs typeface="Source Sans Pro"/>
                <a:sym typeface="Source Sans Pro"/>
              </a:rPr>
              <a:t>Quota Management</a:t>
            </a:r>
            <a:endParaRPr lang="en-GB" sz="1200" dirty="0">
              <a:latin typeface="Helvetica" pitchFamily="2" charset="0"/>
              <a:cs typeface="Source Sans Pro"/>
              <a:sym typeface="Source Sans Pro"/>
            </a:endParaRPr>
          </a:p>
        </p:txBody>
      </p:sp>
      <p:sp>
        <p:nvSpPr>
          <p:cNvPr id="34" name="Google Shape;731;p130">
            <a:extLst>
              <a:ext uri="{FF2B5EF4-FFF2-40B4-BE49-F238E27FC236}">
                <a16:creationId xmlns:a16="http://schemas.microsoft.com/office/drawing/2014/main" id="{B09E92FD-39EF-1448-22EC-A0DFC393E707}"/>
              </a:ext>
            </a:extLst>
          </p:cNvPr>
          <p:cNvSpPr/>
          <p:nvPr/>
        </p:nvSpPr>
        <p:spPr>
          <a:xfrm>
            <a:off x="7352941" y="4529323"/>
            <a:ext cx="2405832" cy="394961"/>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200">
                <a:latin typeface="Helvetica" pitchFamily="2" charset="0"/>
                <a:cs typeface="Source Sans Pro"/>
                <a:sym typeface="Source Sans Pro"/>
              </a:rPr>
              <a:t>Cost </a:t>
            </a:r>
            <a:r>
              <a:rPr lang="en-US" sz="1200">
                <a:latin typeface="Helvetica" pitchFamily="2" charset="0"/>
                <a:cs typeface="Source Sans Pro"/>
                <a:sym typeface="Source Sans Pro"/>
              </a:rPr>
              <a:t>Model</a:t>
            </a:r>
            <a:endParaRPr lang="en-GB" sz="1200" dirty="0">
              <a:latin typeface="Helvetica" pitchFamily="2" charset="0"/>
              <a:cs typeface="Source Sans Pro"/>
              <a:sym typeface="Source Sans Pro"/>
            </a:endParaRPr>
          </a:p>
        </p:txBody>
      </p:sp>
      <p:sp>
        <p:nvSpPr>
          <p:cNvPr id="35" name="三角形 34">
            <a:extLst>
              <a:ext uri="{FF2B5EF4-FFF2-40B4-BE49-F238E27FC236}">
                <a16:creationId xmlns:a16="http://schemas.microsoft.com/office/drawing/2014/main" id="{551CAECC-E0F3-BF38-69D2-3CBC27B76FF3}"/>
              </a:ext>
            </a:extLst>
          </p:cNvPr>
          <p:cNvSpPr/>
          <p:nvPr/>
        </p:nvSpPr>
        <p:spPr>
          <a:xfrm>
            <a:off x="2465544" y="3431919"/>
            <a:ext cx="758952" cy="197481"/>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
        <p:nvSpPr>
          <p:cNvPr id="79" name="Google Shape;731;p130">
            <a:extLst>
              <a:ext uri="{FF2B5EF4-FFF2-40B4-BE49-F238E27FC236}">
                <a16:creationId xmlns:a16="http://schemas.microsoft.com/office/drawing/2014/main" id="{50B7B6C8-9F69-99A5-6DDD-F9F77156E494}"/>
              </a:ext>
            </a:extLst>
          </p:cNvPr>
          <p:cNvSpPr/>
          <p:nvPr/>
        </p:nvSpPr>
        <p:spPr>
          <a:xfrm>
            <a:off x="10446619" y="4088952"/>
            <a:ext cx="1370938" cy="394961"/>
          </a:xfrm>
          <a:prstGeom prst="rect">
            <a:avLst/>
          </a:prstGeom>
          <a:solidFill>
            <a:schemeClr val="accent5"/>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400">
                <a:latin typeface="Helvetica" pitchFamily="2" charset="0"/>
                <a:cs typeface="Source Sans Pro"/>
                <a:sym typeface="Source Sans Pro"/>
              </a:rPr>
              <a:t>FinOps</a:t>
            </a:r>
            <a:endParaRPr lang="en-GB" sz="1400" dirty="0">
              <a:latin typeface="Helvetica" pitchFamily="2" charset="0"/>
              <a:cs typeface="Source Sans Pro"/>
              <a:sym typeface="Source Sans Pro"/>
            </a:endParaRPr>
          </a:p>
        </p:txBody>
      </p:sp>
      <p:sp>
        <p:nvSpPr>
          <p:cNvPr id="80" name="Google Shape;731;p130">
            <a:extLst>
              <a:ext uri="{FF2B5EF4-FFF2-40B4-BE49-F238E27FC236}">
                <a16:creationId xmlns:a16="http://schemas.microsoft.com/office/drawing/2014/main" id="{CD5D3FFE-E252-3B94-A230-73EEF9419352}"/>
              </a:ext>
            </a:extLst>
          </p:cNvPr>
          <p:cNvSpPr/>
          <p:nvPr/>
        </p:nvSpPr>
        <p:spPr>
          <a:xfrm>
            <a:off x="10446619" y="3563332"/>
            <a:ext cx="1370938" cy="394961"/>
          </a:xfrm>
          <a:prstGeom prst="rect">
            <a:avLst/>
          </a:prstGeom>
          <a:solidFill>
            <a:schemeClr val="accent5"/>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400">
                <a:latin typeface="Helvetica" pitchFamily="2" charset="0"/>
                <a:cs typeface="Source Sans Pro"/>
                <a:sym typeface="Source Sans Pro"/>
              </a:rPr>
              <a:t>Platform</a:t>
            </a:r>
            <a:endParaRPr lang="en-GB" sz="1400" dirty="0">
              <a:latin typeface="Helvetica" pitchFamily="2" charset="0"/>
              <a:cs typeface="Source Sans Pro"/>
              <a:sym typeface="Source Sans Pro"/>
            </a:endParaRPr>
          </a:p>
        </p:txBody>
      </p:sp>
      <p:sp>
        <p:nvSpPr>
          <p:cNvPr id="81" name="Google Shape;731;p130">
            <a:extLst>
              <a:ext uri="{FF2B5EF4-FFF2-40B4-BE49-F238E27FC236}">
                <a16:creationId xmlns:a16="http://schemas.microsoft.com/office/drawing/2014/main" id="{FEE3D8D7-0D44-46BD-44EE-53B33EA20606}"/>
              </a:ext>
            </a:extLst>
          </p:cNvPr>
          <p:cNvSpPr/>
          <p:nvPr/>
        </p:nvSpPr>
        <p:spPr>
          <a:xfrm>
            <a:off x="10446619" y="3037712"/>
            <a:ext cx="1370938" cy="394961"/>
          </a:xfrm>
          <a:prstGeom prst="rect">
            <a:avLst/>
          </a:prstGeom>
          <a:solidFill>
            <a:schemeClr val="accent5"/>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400">
                <a:latin typeface="Helvetica" pitchFamily="2" charset="0"/>
                <a:cs typeface="Source Sans Pro"/>
                <a:sym typeface="Source Sans Pro"/>
              </a:rPr>
              <a:t>Applications</a:t>
            </a:r>
            <a:endParaRPr lang="en-GB" sz="1400" dirty="0">
              <a:latin typeface="Helvetica" pitchFamily="2" charset="0"/>
              <a:cs typeface="Source Sans Pro"/>
              <a:sym typeface="Source Sans Pro"/>
            </a:endParaRPr>
          </a:p>
        </p:txBody>
      </p:sp>
      <p:sp>
        <p:nvSpPr>
          <p:cNvPr id="82" name="Google Shape;731;p130">
            <a:extLst>
              <a:ext uri="{FF2B5EF4-FFF2-40B4-BE49-F238E27FC236}">
                <a16:creationId xmlns:a16="http://schemas.microsoft.com/office/drawing/2014/main" id="{39192603-D469-685F-F573-00EF236636A8}"/>
              </a:ext>
            </a:extLst>
          </p:cNvPr>
          <p:cNvSpPr/>
          <p:nvPr/>
        </p:nvSpPr>
        <p:spPr>
          <a:xfrm>
            <a:off x="10446619" y="2512092"/>
            <a:ext cx="1370938" cy="394961"/>
          </a:xfrm>
          <a:prstGeom prst="rect">
            <a:avLst/>
          </a:prstGeom>
          <a:solidFill>
            <a:schemeClr val="accent5"/>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400" dirty="0">
                <a:latin typeface="Helvetica" pitchFamily="2" charset="0"/>
                <a:cs typeface="Source Sans Pro"/>
                <a:sym typeface="Source Sans Pro"/>
              </a:rPr>
              <a:t>Executives</a:t>
            </a:r>
            <a:endParaRPr sz="1400" dirty="0">
              <a:latin typeface="Helvetica" pitchFamily="2" charset="0"/>
              <a:cs typeface="Source Sans Pro"/>
              <a:sym typeface="Source Sans Pro"/>
            </a:endParaRPr>
          </a:p>
        </p:txBody>
      </p:sp>
      <p:sp>
        <p:nvSpPr>
          <p:cNvPr id="83" name="Google Shape;731;p130">
            <a:extLst>
              <a:ext uri="{FF2B5EF4-FFF2-40B4-BE49-F238E27FC236}">
                <a16:creationId xmlns:a16="http://schemas.microsoft.com/office/drawing/2014/main" id="{A56CF275-32FD-9DEA-0652-D070F9A177B0}"/>
              </a:ext>
            </a:extLst>
          </p:cNvPr>
          <p:cNvSpPr/>
          <p:nvPr/>
        </p:nvSpPr>
        <p:spPr>
          <a:xfrm>
            <a:off x="10446619" y="4614572"/>
            <a:ext cx="1370938" cy="394961"/>
          </a:xfrm>
          <a:prstGeom prst="rect">
            <a:avLst/>
          </a:prstGeom>
          <a:solidFill>
            <a:schemeClr val="accent5"/>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400">
                <a:latin typeface="Helvetica" pitchFamily="2" charset="0"/>
                <a:cs typeface="Source Sans Pro"/>
                <a:sym typeface="Source Sans Pro"/>
              </a:rPr>
              <a:t>Finance</a:t>
            </a:r>
            <a:endParaRPr lang="en-GB" sz="1400" dirty="0">
              <a:latin typeface="Helvetica" pitchFamily="2" charset="0"/>
              <a:cs typeface="Source Sans Pro"/>
              <a:sym typeface="Source Sans Pro"/>
            </a:endParaRPr>
          </a:p>
        </p:txBody>
      </p:sp>
      <p:sp>
        <p:nvSpPr>
          <p:cNvPr id="84" name="Google Shape;731;p130">
            <a:extLst>
              <a:ext uri="{FF2B5EF4-FFF2-40B4-BE49-F238E27FC236}">
                <a16:creationId xmlns:a16="http://schemas.microsoft.com/office/drawing/2014/main" id="{DA723C86-A499-4F30-ED86-8221291CBC3B}"/>
              </a:ext>
            </a:extLst>
          </p:cNvPr>
          <p:cNvSpPr/>
          <p:nvPr/>
        </p:nvSpPr>
        <p:spPr>
          <a:xfrm>
            <a:off x="10446619" y="5140190"/>
            <a:ext cx="1370938" cy="394961"/>
          </a:xfrm>
          <a:prstGeom prst="rect">
            <a:avLst/>
          </a:prstGeom>
          <a:solidFill>
            <a:schemeClr val="accent5"/>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GB" sz="1400">
                <a:latin typeface="Helvetica" pitchFamily="2" charset="0"/>
                <a:cs typeface="Source Sans Pro"/>
                <a:sym typeface="Source Sans Pro"/>
              </a:rPr>
              <a:t>Procurement</a:t>
            </a:r>
            <a:endParaRPr lang="en-GB" sz="1400" dirty="0">
              <a:latin typeface="Helvetica" pitchFamily="2" charset="0"/>
              <a:cs typeface="Source Sans Pro"/>
              <a:sym typeface="Source Sans Pro"/>
            </a:endParaRPr>
          </a:p>
        </p:txBody>
      </p:sp>
      <p:sp>
        <p:nvSpPr>
          <p:cNvPr id="85" name="Google Shape;731;p130">
            <a:extLst>
              <a:ext uri="{FF2B5EF4-FFF2-40B4-BE49-F238E27FC236}">
                <a16:creationId xmlns:a16="http://schemas.microsoft.com/office/drawing/2014/main" id="{A604E0C0-A03B-0B4C-6E10-17E170870051}"/>
              </a:ext>
            </a:extLst>
          </p:cNvPr>
          <p:cNvSpPr/>
          <p:nvPr/>
        </p:nvSpPr>
        <p:spPr>
          <a:xfrm>
            <a:off x="7352941" y="5077413"/>
            <a:ext cx="2405832" cy="394961"/>
          </a:xfrm>
          <a:prstGeom prst="rect">
            <a:avLst/>
          </a:prstGeom>
          <a:solidFill>
            <a:srgbClr val="FFFFFF">
              <a:alpha val="69804"/>
            </a:srgbClr>
          </a:solidFill>
          <a:ln>
            <a:solidFill>
              <a:schemeClr val="bg1"/>
            </a:solidFill>
          </a:ln>
        </p:spPr>
        <p:txBody>
          <a:bodyPr spcFirstLastPara="1" wrap="square" lIns="121787" tIns="121787" rIns="121787" bIns="121787" anchor="ctr" anchorCtr="0">
            <a:noAutofit/>
          </a:bodyPr>
          <a:lstStyle/>
          <a:p>
            <a:pPr algn="ctr" defTabSz="1219261">
              <a:buClr>
                <a:srgbClr val="000000"/>
              </a:buClr>
              <a:defRPr/>
            </a:pPr>
            <a:r>
              <a:rPr lang="en-US" sz="1200" dirty="0">
                <a:latin typeface="Helvetica" pitchFamily="2" charset="0"/>
                <a:cs typeface="Source Sans Pro"/>
                <a:sym typeface="Source Sans Pro"/>
              </a:rPr>
              <a:t>Infrastructure </a:t>
            </a:r>
            <a:r>
              <a:rPr lang="en-US" sz="1200">
                <a:latin typeface="Helvetica" pitchFamily="2" charset="0"/>
                <a:cs typeface="Source Sans Pro"/>
                <a:sym typeface="Source Sans Pro"/>
              </a:rPr>
              <a:t>As Code</a:t>
            </a:r>
            <a:endParaRPr lang="en-GB" sz="1200" dirty="0">
              <a:latin typeface="Helvetica" pitchFamily="2" charset="0"/>
              <a:cs typeface="Source Sans Pro"/>
              <a:sym typeface="Source Sans Pro"/>
            </a:endParaRPr>
          </a:p>
        </p:txBody>
      </p:sp>
      <p:sp>
        <p:nvSpPr>
          <p:cNvPr id="86" name="Google Shape;758;p130">
            <a:extLst>
              <a:ext uri="{FF2B5EF4-FFF2-40B4-BE49-F238E27FC236}">
                <a16:creationId xmlns:a16="http://schemas.microsoft.com/office/drawing/2014/main" id="{938F04DC-B712-8CED-55B3-958EDD6FD9F7}"/>
              </a:ext>
            </a:extLst>
          </p:cNvPr>
          <p:cNvSpPr txBox="1"/>
          <p:nvPr/>
        </p:nvSpPr>
        <p:spPr>
          <a:xfrm>
            <a:off x="350138" y="6372365"/>
            <a:ext cx="10924414" cy="523215"/>
          </a:xfrm>
          <a:prstGeom prst="rect">
            <a:avLst/>
          </a:prstGeom>
          <a:noFill/>
          <a:ln>
            <a:noFill/>
          </a:ln>
        </p:spPr>
        <p:txBody>
          <a:bodyPr spcFirstLastPara="1" wrap="square" lIns="121787" tIns="121787" rIns="121787" bIns="121787" anchor="ctr" anchorCtr="0">
            <a:noAutofit/>
          </a:bodyPr>
          <a:lstStyle>
            <a:defPPr>
              <a:defRPr lang="en-US"/>
            </a:defPPr>
            <a:lvl1pPr defTabSz="1219261">
              <a:buClr>
                <a:srgbClr val="000000"/>
              </a:buClr>
              <a:buSzPts val="688"/>
              <a:defRPr sz="1600" b="0" i="1">
                <a:solidFill>
                  <a:schemeClr val="bg1"/>
                </a:solidFill>
                <a:effectLst/>
                <a:latin typeface="IBM Plex Sans" panose="020B0503050203000203" pitchFamily="34" charset="0"/>
              </a:defRPr>
            </a:lvl1pPr>
          </a:lstStyle>
          <a:p>
            <a:r>
              <a:rPr lang="en-HK" altLang="zh-CN" dirty="0">
                <a:solidFill>
                  <a:schemeClr val="tx1"/>
                </a:solidFill>
                <a:latin typeface="Helvetica" pitchFamily="2" charset="0"/>
              </a:rPr>
              <a:t>Cloud Native increases resource utilization through finer control and automation, reducing FinOps operation costs.</a:t>
            </a:r>
          </a:p>
        </p:txBody>
      </p:sp>
      <p:sp>
        <p:nvSpPr>
          <p:cNvPr id="99" name="Google Shape;750;p130">
            <a:extLst>
              <a:ext uri="{FF2B5EF4-FFF2-40B4-BE49-F238E27FC236}">
                <a16:creationId xmlns:a16="http://schemas.microsoft.com/office/drawing/2014/main" id="{8222CB58-F37E-84D8-4C89-BEDAE14A6DBD}"/>
              </a:ext>
            </a:extLst>
          </p:cNvPr>
          <p:cNvSpPr txBox="1"/>
          <p:nvPr/>
        </p:nvSpPr>
        <p:spPr>
          <a:xfrm>
            <a:off x="1768333" y="6070399"/>
            <a:ext cx="2153375" cy="365839"/>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IBM Plex Sans"/>
              <a:buNone/>
              <a:defRPr sz="2800" b="1" i="0" u="none" strike="noStrike" cap="none">
                <a:solidFill>
                  <a:schemeClr val="dk2"/>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algn="ctr" defTabSz="457223">
              <a:lnSpc>
                <a:spcPct val="90000"/>
              </a:lnSpc>
              <a:buClr>
                <a:srgbClr val="000000"/>
              </a:buClr>
              <a:buSzPts val="1100"/>
              <a:defRPr/>
            </a:pPr>
            <a:r>
              <a:rPr lang="en-US" sz="1800" b="0" dirty="0">
                <a:solidFill>
                  <a:schemeClr val="tx1"/>
                </a:solidFill>
                <a:latin typeface="Helvetica" pitchFamily="2" charset="0"/>
                <a:ea typeface="+mj-ea"/>
                <a:cs typeface="Source Sans Pro SemiBold"/>
                <a:sym typeface="Source Sans Pro SemiBold"/>
              </a:rPr>
              <a:t>Unified Observability</a:t>
            </a:r>
          </a:p>
        </p:txBody>
      </p:sp>
      <p:sp>
        <p:nvSpPr>
          <p:cNvPr id="101" name="Google Shape;750;p130">
            <a:extLst>
              <a:ext uri="{FF2B5EF4-FFF2-40B4-BE49-F238E27FC236}">
                <a16:creationId xmlns:a16="http://schemas.microsoft.com/office/drawing/2014/main" id="{74294B64-C637-40C7-0AC4-64575E80F3AF}"/>
              </a:ext>
            </a:extLst>
          </p:cNvPr>
          <p:cNvSpPr txBox="1"/>
          <p:nvPr/>
        </p:nvSpPr>
        <p:spPr>
          <a:xfrm>
            <a:off x="7229977" y="6034088"/>
            <a:ext cx="2661390" cy="365839"/>
          </a:xfrm>
          <a:prstGeom prst="rect">
            <a:avLst/>
          </a:prstGeom>
          <a:noFill/>
          <a:ln>
            <a:noFill/>
          </a:ln>
        </p:spPr>
        <p:txBody>
          <a:bodyPr spcFirstLastPara="1" wrap="square" lIns="0" tIns="0" rIns="0" bIns="0" anchor="ctr" anchorCtr="0">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IBM Plex Sans"/>
              <a:buNone/>
              <a:defRPr sz="2800" b="1" i="0" u="none" strike="noStrike" cap="none">
                <a:solidFill>
                  <a:schemeClr val="dk2"/>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algn="ctr" defTabSz="457223">
              <a:lnSpc>
                <a:spcPct val="90000"/>
              </a:lnSpc>
              <a:buClr>
                <a:srgbClr val="000000"/>
              </a:buClr>
              <a:buSzPts val="1100"/>
              <a:defRPr/>
            </a:pPr>
            <a:r>
              <a:rPr lang="en-US" sz="3200" b="0" dirty="0">
                <a:solidFill>
                  <a:schemeClr val="tx1"/>
                </a:solidFill>
                <a:latin typeface="Helvetica" pitchFamily="2" charset="0"/>
                <a:ea typeface="+mj-ea"/>
              </a:rPr>
              <a:t>Budget &amp; Infra Management</a:t>
            </a:r>
          </a:p>
        </p:txBody>
      </p:sp>
      <p:sp>
        <p:nvSpPr>
          <p:cNvPr id="103" name="Google Shape;750;p130">
            <a:extLst>
              <a:ext uri="{FF2B5EF4-FFF2-40B4-BE49-F238E27FC236}">
                <a16:creationId xmlns:a16="http://schemas.microsoft.com/office/drawing/2014/main" id="{2926789F-CEB0-9F44-784C-F4C8C9475BBF}"/>
              </a:ext>
            </a:extLst>
          </p:cNvPr>
          <p:cNvSpPr txBox="1"/>
          <p:nvPr/>
        </p:nvSpPr>
        <p:spPr>
          <a:xfrm>
            <a:off x="4565740" y="6051937"/>
            <a:ext cx="2311946" cy="365839"/>
          </a:xfrm>
          <a:prstGeom prst="rect">
            <a:avLst/>
          </a:prstGeom>
          <a:noFill/>
          <a:ln>
            <a:noFill/>
          </a:ln>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IBM Plex Sans"/>
              <a:buNone/>
              <a:defRPr sz="2800" b="1" i="0" u="none" strike="noStrike" cap="none">
                <a:solidFill>
                  <a:schemeClr val="dk2"/>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algn="ctr" defTabSz="457223">
              <a:lnSpc>
                <a:spcPct val="90000"/>
              </a:lnSpc>
              <a:buClr>
                <a:srgbClr val="000000"/>
              </a:buClr>
              <a:buSzPts val="1100"/>
              <a:defRPr/>
            </a:pPr>
            <a:r>
              <a:rPr lang="en-US" sz="1800" b="0" dirty="0">
                <a:solidFill>
                  <a:schemeClr val="tx1"/>
                </a:solidFill>
                <a:latin typeface="Helvetica" pitchFamily="2" charset="0"/>
                <a:ea typeface="+mj-ea"/>
                <a:cs typeface="Source Sans Pro SemiBold"/>
                <a:sym typeface="Source Sans Pro SemiBold"/>
              </a:rPr>
              <a:t>Enhanced Scheduling</a:t>
            </a:r>
          </a:p>
        </p:txBody>
      </p:sp>
      <p:sp>
        <p:nvSpPr>
          <p:cNvPr id="53" name="三角形 34">
            <a:extLst>
              <a:ext uri="{FF2B5EF4-FFF2-40B4-BE49-F238E27FC236}">
                <a16:creationId xmlns:a16="http://schemas.microsoft.com/office/drawing/2014/main" id="{551CAECC-E0F3-BF38-69D2-3CBC27B76FF3}"/>
              </a:ext>
            </a:extLst>
          </p:cNvPr>
          <p:cNvSpPr/>
          <p:nvPr/>
        </p:nvSpPr>
        <p:spPr>
          <a:xfrm>
            <a:off x="5339373" y="3431919"/>
            <a:ext cx="758952" cy="197481"/>
          </a:xfrm>
          <a:prstGeom prst="triangl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
        <p:nvSpPr>
          <p:cNvPr id="54" name="三角形 34">
            <a:extLst>
              <a:ext uri="{FF2B5EF4-FFF2-40B4-BE49-F238E27FC236}">
                <a16:creationId xmlns:a16="http://schemas.microsoft.com/office/drawing/2014/main" id="{551CAECC-E0F3-BF38-69D2-3CBC27B76FF3}"/>
              </a:ext>
            </a:extLst>
          </p:cNvPr>
          <p:cNvSpPr/>
          <p:nvPr/>
        </p:nvSpPr>
        <p:spPr>
          <a:xfrm>
            <a:off x="8156448" y="3431919"/>
            <a:ext cx="758952" cy="197481"/>
          </a:xfrm>
          <a:prstGeom prst="triangl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86330" y="1614061"/>
            <a:ext cx="11181676" cy="3502798"/>
          </a:xfrm>
          <a:prstGeom prst="rect">
            <a:avLst/>
          </a:prstGeom>
          <a:noFill/>
          <a:ln w="19050">
            <a:solidFill>
              <a:schemeClr val="tx1">
                <a:lumMod val="50000"/>
                <a:lumOff val="50000"/>
              </a:schemeClr>
            </a:solidFill>
            <a:prstDash val="sysDash"/>
            <a:miter/>
          </a:ln>
        </p:spPr>
        <p:txBody>
          <a:bodyPr anchor="ctr"/>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algn="ctr"/>
            <a:endParaRPr lang="zh-CN" altLang="zh-CN" b="0">
              <a:solidFill>
                <a:srgbClr val="FFFFFF"/>
              </a:solidFill>
              <a:latin typeface="Helvetica" pitchFamily="2" charset="0"/>
              <a:ea typeface="Microsoft YaHei"/>
            </a:endParaRPr>
          </a:p>
        </p:txBody>
      </p:sp>
      <p:sp>
        <p:nvSpPr>
          <p:cNvPr id="2" name="文本框 172"/>
          <p:cNvSpPr txBox="1"/>
          <p:nvPr/>
        </p:nvSpPr>
        <p:spPr>
          <a:xfrm>
            <a:off x="480909" y="5461804"/>
            <a:ext cx="5206659" cy="946713"/>
          </a:xfrm>
          <a:prstGeom prst="rect">
            <a:avLst/>
          </a:prstGeom>
          <a:noFill/>
          <a:ln w="19050">
            <a:solidFill>
              <a:schemeClr val="tx1">
                <a:lumMod val="50000"/>
                <a:lumOff val="50000"/>
              </a:schemeClr>
            </a:solidFill>
            <a:prstDash val="sysDash"/>
            <a:miter/>
          </a:ln>
        </p:spPr>
        <p:txBody>
          <a:bodyPr anchor="ctr"/>
          <a:lstStyle>
            <a:lvl1pPr marL="0" lvl="0" indent="0" algn="ctr" defTabSz="412750">
              <a:lnSpc>
                <a:spcPct val="100000"/>
              </a:lnSpc>
              <a:spcBef>
                <a:spcPts val="0"/>
              </a:spcBef>
              <a:spcAft>
                <a:spcPts val="0"/>
              </a:spcAft>
              <a:buClrTx/>
              <a:buSzTx/>
              <a:buFontTx/>
              <a:buNone/>
              <a:defRPr sz="1500" b="1" i="0" u="none" strike="noStrike" spc="0" baseline="0">
                <a:ln>
                  <a:noFill/>
                </a:ln>
                <a:solidFill>
                  <a:schemeClr val="lt1"/>
                </a:solidFill>
                <a:latin typeface="微软雅黑"/>
                <a:ea typeface="微软雅黑"/>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chemeClr val="lt1"/>
                </a:solidFill>
                <a:latin typeface="微软雅黑"/>
                <a:ea typeface="微软雅黑"/>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chemeClr val="lt1"/>
                </a:solidFill>
                <a:latin typeface="微软雅黑"/>
                <a:ea typeface="微软雅黑"/>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chemeClr val="lt1"/>
                </a:solidFill>
                <a:latin typeface="微软雅黑"/>
                <a:ea typeface="微软雅黑"/>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chemeClr val="lt1"/>
                </a:solidFill>
                <a:latin typeface="微软雅黑"/>
                <a:ea typeface="微软雅黑"/>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chemeClr val="lt1"/>
                </a:solidFill>
                <a:latin typeface="微软雅黑"/>
                <a:ea typeface="微软雅黑"/>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chemeClr val="lt1"/>
                </a:solidFill>
                <a:latin typeface="微软雅黑"/>
                <a:ea typeface="微软雅黑"/>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chemeClr val="lt1"/>
                </a:solidFill>
                <a:latin typeface="微软雅黑"/>
                <a:ea typeface="微软雅黑"/>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chemeClr val="lt1"/>
                </a:solidFill>
                <a:latin typeface="微软雅黑"/>
                <a:ea typeface="微软雅黑"/>
              </a:defRPr>
            </a:lvl9pPr>
          </a:lstStyle>
          <a:p>
            <a:pPr marL="171450" indent="-171450" algn="l">
              <a:lnSpc>
                <a:spcPct val="150000"/>
              </a:lnSpc>
              <a:buFont typeface="Arial" panose="020B0604020202020204" pitchFamily="34" charset="0"/>
              <a:buChar char="•"/>
            </a:pPr>
            <a:r>
              <a:rPr lang="en-US" altLang="zh-CN" sz="1200" b="0" dirty="0">
                <a:solidFill>
                  <a:srgbClr val="1A1A1A"/>
                </a:solidFill>
                <a:latin typeface="Helvetica" pitchFamily="2" charset="0"/>
                <a:ea typeface="Microsoft YaHei"/>
              </a:rPr>
              <a:t>Simple &amp; Measurable</a:t>
            </a:r>
          </a:p>
          <a:p>
            <a:pPr marL="171450" indent="-171450" algn="l">
              <a:lnSpc>
                <a:spcPct val="150000"/>
              </a:lnSpc>
              <a:buFont typeface="Arial" panose="020B0604020202020204" pitchFamily="34" charset="0"/>
              <a:buChar char="•"/>
            </a:pPr>
            <a:r>
              <a:rPr lang="en-HK" altLang="zh-CN" sz="1200" b="0" dirty="0">
                <a:solidFill>
                  <a:srgbClr val="1A1A1A"/>
                </a:solidFill>
                <a:latin typeface="Helvetica" pitchFamily="2" charset="0"/>
                <a:ea typeface="Microsoft YaHei"/>
              </a:rPr>
              <a:t>Clear Goal Definition &amp; KPIs</a:t>
            </a:r>
          </a:p>
          <a:p>
            <a:pPr marL="171450" indent="-171450" algn="l">
              <a:lnSpc>
                <a:spcPct val="150000"/>
              </a:lnSpc>
              <a:buFont typeface="Arial" panose="020B0604020202020204" pitchFamily="34" charset="0"/>
              <a:buChar char="•"/>
            </a:pPr>
            <a:r>
              <a:rPr lang="en-HK" altLang="zh-CN" sz="1200" b="0" dirty="0">
                <a:solidFill>
                  <a:srgbClr val="1A1A1A"/>
                </a:solidFill>
                <a:latin typeface="Helvetica" pitchFamily="2" charset="0"/>
                <a:ea typeface="Microsoft YaHei"/>
              </a:rPr>
              <a:t>Measure Workloads, Products, Departments, Business Groups</a:t>
            </a:r>
            <a:endParaRPr lang="en-US" altLang="zh-CN" sz="1200" b="0" dirty="0">
              <a:solidFill>
                <a:srgbClr val="1A1A1A"/>
              </a:solidFill>
              <a:latin typeface="Helvetica" pitchFamily="2" charset="0"/>
              <a:ea typeface="Microsoft YaHei"/>
            </a:endParaRPr>
          </a:p>
        </p:txBody>
      </p:sp>
      <p:sp>
        <p:nvSpPr>
          <p:cNvPr id="3" name="文本框 172"/>
          <p:cNvSpPr txBox="1"/>
          <p:nvPr/>
        </p:nvSpPr>
        <p:spPr>
          <a:xfrm>
            <a:off x="2249444" y="1645324"/>
            <a:ext cx="4590268" cy="959243"/>
          </a:xfrm>
          <a:prstGeom prst="rect">
            <a:avLst/>
          </a:prstGeom>
          <a:solidFill>
            <a:schemeClr val="bg1"/>
          </a:solidFill>
          <a:ln>
            <a:noFill/>
          </a:ln>
        </p:spPr>
        <p:txBody>
          <a:bodyPr wrap="square"/>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marL="171450" indent="-171450" algn="l">
              <a:lnSpc>
                <a:spcPct val="150000"/>
              </a:lnSpc>
              <a:buFont typeface="Arial" panose="020B0604020202020204" pitchFamily="34" charset="0"/>
              <a:buChar char="•"/>
            </a:pPr>
            <a:r>
              <a:rPr lang="en-US" altLang="zh-CN" sz="1200" dirty="0">
                <a:solidFill>
                  <a:schemeClr val="accent2"/>
                </a:solidFill>
                <a:latin typeface="Helvetica" pitchFamily="2" charset="0"/>
                <a:ea typeface="Microsoft YaHei"/>
              </a:rPr>
              <a:t>Executives</a:t>
            </a:r>
            <a:r>
              <a:rPr lang="en-US" altLang="zh-CN" sz="1200" b="0" dirty="0">
                <a:solidFill>
                  <a:srgbClr val="1A1A1A"/>
                </a:solidFill>
                <a:latin typeface="Helvetica" pitchFamily="2" charset="0"/>
                <a:ea typeface="Microsoft YaHei"/>
              </a:rPr>
              <a:t> as Community Members</a:t>
            </a:r>
          </a:p>
          <a:p>
            <a:pPr marL="171450" indent="-171450" algn="l">
              <a:lnSpc>
                <a:spcPct val="150000"/>
              </a:lnSpc>
              <a:buFont typeface="Arial" panose="020B0604020202020204" pitchFamily="34" charset="0"/>
              <a:buChar char="•"/>
            </a:pPr>
            <a:r>
              <a:rPr lang="en-HK" altLang="zh-CN" sz="1400" b="0" dirty="0">
                <a:solidFill>
                  <a:srgbClr val="374151"/>
                </a:solidFill>
                <a:effectLst/>
                <a:latin typeface="Helvetica" pitchFamily="2" charset="0"/>
              </a:rPr>
              <a:t>Cloud Native SIG: Migration Ratio, Maturity, Idle Resource Activation</a:t>
            </a:r>
            <a:endParaRPr lang="en-US" altLang="zh-CN" sz="1200" b="0" dirty="0">
              <a:solidFill>
                <a:srgbClr val="1A1A1A"/>
              </a:solidFill>
              <a:latin typeface="Helvetica" pitchFamily="2" charset="0"/>
              <a:ea typeface="Microsoft YaHei"/>
            </a:endParaRPr>
          </a:p>
        </p:txBody>
      </p:sp>
      <p:sp>
        <p:nvSpPr>
          <p:cNvPr id="4" name="文本框 172"/>
          <p:cNvSpPr txBox="1"/>
          <p:nvPr/>
        </p:nvSpPr>
        <p:spPr>
          <a:xfrm>
            <a:off x="2281285" y="2644906"/>
            <a:ext cx="4799759" cy="912002"/>
          </a:xfrm>
          <a:prstGeom prst="rect">
            <a:avLst/>
          </a:prstGeom>
          <a:solidFill>
            <a:schemeClr val="bg1"/>
          </a:solidFill>
          <a:ln>
            <a:noFill/>
          </a:ln>
        </p:spPr>
        <p:txBody>
          <a:bodyPr wrap="square"/>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marL="171450" indent="-171450" algn="l">
              <a:lnSpc>
                <a:spcPct val="150000"/>
              </a:lnSpc>
              <a:buFont typeface="Arial" panose="020B0604020202020204" pitchFamily="34" charset="0"/>
              <a:buChar char="•"/>
            </a:pPr>
            <a:r>
              <a:rPr lang="en-US" altLang="zh-CN" sz="1200" b="0" dirty="0">
                <a:solidFill>
                  <a:srgbClr val="1A1A1A"/>
                </a:solidFill>
                <a:latin typeface="Helvetica" pitchFamily="2" charset="0"/>
                <a:ea typeface="Microsoft YaHei"/>
              </a:rPr>
              <a:t>Resource </a:t>
            </a:r>
            <a:r>
              <a:rPr lang="en-US" altLang="zh-CN" sz="1200" dirty="0">
                <a:solidFill>
                  <a:schemeClr val="accent2"/>
                </a:solidFill>
                <a:latin typeface="Helvetica" pitchFamily="2" charset="0"/>
                <a:ea typeface="Microsoft YaHei"/>
              </a:rPr>
              <a:t>Planning &amp; Pricing</a:t>
            </a:r>
          </a:p>
          <a:p>
            <a:pPr marL="171450" indent="-171450" algn="l">
              <a:lnSpc>
                <a:spcPct val="150000"/>
              </a:lnSpc>
              <a:buFont typeface="Arial" panose="020B0604020202020204" pitchFamily="34" charset="0"/>
              <a:buChar char="•"/>
            </a:pPr>
            <a:r>
              <a:rPr lang="en-US" altLang="zh-CN" sz="1200" b="0" dirty="0">
                <a:solidFill>
                  <a:srgbClr val="1A1A1A"/>
                </a:solidFill>
                <a:latin typeface="Helvetica" pitchFamily="2" charset="0"/>
                <a:ea typeface="Microsoft YaHei"/>
              </a:rPr>
              <a:t>Budget Review &amp; Approval</a:t>
            </a:r>
          </a:p>
        </p:txBody>
      </p:sp>
      <p:sp>
        <p:nvSpPr>
          <p:cNvPr id="5" name="文本框 172"/>
          <p:cNvSpPr txBox="1"/>
          <p:nvPr/>
        </p:nvSpPr>
        <p:spPr>
          <a:xfrm>
            <a:off x="2249444" y="4509295"/>
            <a:ext cx="4714712" cy="578871"/>
          </a:xfrm>
          <a:prstGeom prst="rect">
            <a:avLst/>
          </a:prstGeom>
          <a:solidFill>
            <a:schemeClr val="bg1"/>
          </a:solidFill>
          <a:ln>
            <a:noFill/>
          </a:ln>
        </p:spPr>
        <p:txBody>
          <a:bodyPr wrap="square"/>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marL="171450" indent="-171450" algn="l">
              <a:lnSpc>
                <a:spcPct val="150000"/>
              </a:lnSpc>
              <a:buFont typeface="Arial" panose="020B0604020202020204" pitchFamily="34" charset="0"/>
              <a:buChar char="•"/>
            </a:pPr>
            <a:r>
              <a:rPr lang="en-US" altLang="zh-CN" sz="1200" b="0" dirty="0">
                <a:solidFill>
                  <a:srgbClr val="1A1A1A"/>
                </a:solidFill>
                <a:latin typeface="Helvetica" pitchFamily="2" charset="0"/>
                <a:ea typeface="Microsoft YaHei"/>
              </a:rPr>
              <a:t>Unified Resource Pool Management(Idles, Old Gens)</a:t>
            </a:r>
          </a:p>
          <a:p>
            <a:pPr marL="171450" indent="-171450" algn="l">
              <a:lnSpc>
                <a:spcPct val="150000"/>
              </a:lnSpc>
              <a:buFont typeface="Arial" panose="020B0604020202020204" pitchFamily="34" charset="0"/>
              <a:buChar char="•"/>
            </a:pPr>
            <a:r>
              <a:rPr lang="en-US" altLang="zh-CN" sz="1200" b="0" dirty="0">
                <a:solidFill>
                  <a:srgbClr val="1A1A1A"/>
                </a:solidFill>
                <a:latin typeface="Helvetica" pitchFamily="2" charset="0"/>
                <a:ea typeface="Microsoft YaHei"/>
              </a:rPr>
              <a:t>Usage Optimization through Intelligent Scheduling</a:t>
            </a:r>
            <a:endParaRPr lang="en-US" altLang="en-US" sz="1200" b="0" dirty="0">
              <a:solidFill>
                <a:srgbClr val="1A1A1A"/>
              </a:solidFill>
              <a:latin typeface="Helvetica" pitchFamily="2" charset="0"/>
              <a:ea typeface="TencentSans W3"/>
            </a:endParaRPr>
          </a:p>
        </p:txBody>
      </p:sp>
      <p:sp>
        <p:nvSpPr>
          <p:cNvPr id="6" name="文本框 172"/>
          <p:cNvSpPr txBox="1"/>
          <p:nvPr/>
        </p:nvSpPr>
        <p:spPr>
          <a:xfrm>
            <a:off x="2281284" y="3594754"/>
            <a:ext cx="4493937" cy="885848"/>
          </a:xfrm>
          <a:prstGeom prst="rect">
            <a:avLst/>
          </a:prstGeom>
          <a:solidFill>
            <a:schemeClr val="bg1"/>
          </a:solidFill>
          <a:ln>
            <a:noFill/>
          </a:ln>
        </p:spPr>
        <p:txBody>
          <a:bodyPr vert="horz" wrap="square" anchor="t"/>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marL="171450" indent="-171450" algn="l" defTabSz="203200">
              <a:lnSpc>
                <a:spcPct val="150000"/>
              </a:lnSpc>
              <a:buFont typeface="Arial" panose="020B0604020202020204" pitchFamily="34" charset="0"/>
              <a:buChar char="•"/>
            </a:pPr>
            <a:r>
              <a:rPr lang="en-US" altLang="zh-CN" sz="1200" b="0" dirty="0">
                <a:solidFill>
                  <a:srgbClr val="1A1A1A"/>
                </a:solidFill>
                <a:latin typeface="Helvetica" pitchFamily="2" charset="0"/>
                <a:ea typeface="Microsoft YaHei"/>
              </a:rPr>
              <a:t>Migrating to Kubernetes</a:t>
            </a:r>
          </a:p>
          <a:p>
            <a:pPr marL="171450" indent="-171450" algn="l" defTabSz="203200">
              <a:lnSpc>
                <a:spcPct val="150000"/>
              </a:lnSpc>
              <a:buFont typeface="Arial" panose="020B0604020202020204" pitchFamily="34" charset="0"/>
              <a:buChar char="•"/>
            </a:pPr>
            <a:r>
              <a:rPr lang="en-HK" altLang="zh-CN" sz="1200" b="0" dirty="0">
                <a:solidFill>
                  <a:srgbClr val="1A1A1A"/>
                </a:solidFill>
                <a:latin typeface="Helvetica" pitchFamily="2" charset="0"/>
                <a:ea typeface="Microsoft YaHei"/>
              </a:rPr>
              <a:t>Re-architecture to Reduce Pod Size</a:t>
            </a:r>
            <a:endParaRPr lang="en-US" altLang="zh-CN" sz="1200" b="0" dirty="0">
              <a:solidFill>
                <a:srgbClr val="1A1A1A"/>
              </a:solidFill>
              <a:latin typeface="Helvetica" pitchFamily="2" charset="0"/>
              <a:ea typeface="Microsoft YaHei"/>
            </a:endParaRPr>
          </a:p>
        </p:txBody>
      </p:sp>
      <p:sp>
        <p:nvSpPr>
          <p:cNvPr id="7" name="文本框 172"/>
          <p:cNvSpPr txBox="1"/>
          <p:nvPr/>
        </p:nvSpPr>
        <p:spPr>
          <a:xfrm>
            <a:off x="7852202" y="1255207"/>
            <a:ext cx="3807887" cy="339198"/>
          </a:xfrm>
          <a:prstGeom prst="rect">
            <a:avLst/>
          </a:prstGeom>
          <a:solidFill>
            <a:srgbClr val="E9E9E9"/>
          </a:solidFill>
          <a:ln>
            <a:solidFill>
              <a:schemeClr val="bg2">
                <a:lumMod val="75000"/>
              </a:schemeClr>
            </a:solidFill>
            <a:prstDash val="sysDash"/>
          </a:ln>
        </p:spPr>
        <p:txBody>
          <a:bodyPr wrap="square"/>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lvl="0" algn="l">
              <a:lnSpc>
                <a:spcPct val="150000"/>
              </a:lnSpc>
            </a:pPr>
            <a:r>
              <a:rPr lang="en-US" altLang="en-US" sz="1200" dirty="0">
                <a:solidFill>
                  <a:srgbClr val="1A1A1A"/>
                </a:solidFill>
                <a:latin typeface="Helvetica" pitchFamily="2" charset="0"/>
                <a:ea typeface="Microsoft YaHei"/>
              </a:rPr>
              <a:t>FinOps</a:t>
            </a:r>
            <a:r>
              <a:rPr lang="en-US" altLang="zh-CN" sz="1200" dirty="0">
                <a:solidFill>
                  <a:srgbClr val="1A1A1A"/>
                </a:solidFill>
                <a:latin typeface="Helvetica" pitchFamily="2" charset="0"/>
                <a:ea typeface="Microsoft YaHei"/>
              </a:rPr>
              <a:t> Core Concept</a:t>
            </a:r>
            <a:r>
              <a:rPr lang="zh-CN" altLang="zh-CN" sz="1200" dirty="0">
                <a:solidFill>
                  <a:srgbClr val="1A1A1A"/>
                </a:solidFill>
                <a:latin typeface="Helvetica" pitchFamily="2" charset="0"/>
                <a:ea typeface="Microsoft YaHei"/>
              </a:rPr>
              <a:t>：</a:t>
            </a:r>
            <a:r>
              <a:rPr lang="en-US" altLang="en-US" sz="1200" dirty="0">
                <a:solidFill>
                  <a:srgbClr val="1A1A1A"/>
                </a:solidFill>
                <a:latin typeface="Helvetica" pitchFamily="2" charset="0"/>
                <a:ea typeface="Microsoft YaHei"/>
              </a:rPr>
              <a:t>Unit Cost Economics</a:t>
            </a:r>
            <a:endParaRPr lang="zh-CN" altLang="zh-CN" sz="1200" dirty="0">
              <a:solidFill>
                <a:srgbClr val="1A1A1A"/>
              </a:solidFill>
              <a:latin typeface="Helvetica" pitchFamily="2" charset="0"/>
              <a:ea typeface="Microsoft YaHei"/>
            </a:endParaRPr>
          </a:p>
        </p:txBody>
      </p:sp>
      <p:sp>
        <p:nvSpPr>
          <p:cNvPr id="9" name="文本框 172"/>
          <p:cNvSpPr txBox="1"/>
          <p:nvPr/>
        </p:nvSpPr>
        <p:spPr>
          <a:xfrm>
            <a:off x="6775222" y="2644905"/>
            <a:ext cx="4884867" cy="912663"/>
          </a:xfrm>
          <a:prstGeom prst="rect">
            <a:avLst/>
          </a:prstGeom>
          <a:solidFill>
            <a:schemeClr val="bg1"/>
          </a:solidFill>
          <a:ln>
            <a:noFill/>
          </a:ln>
        </p:spPr>
        <p:txBody>
          <a:bodyPr wrap="square"/>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marL="171450" indent="-171450" algn="l">
              <a:lnSpc>
                <a:spcPct val="150000"/>
              </a:lnSpc>
              <a:buFont typeface="Arial" panose="020B0604020202020204" pitchFamily="34" charset="0"/>
              <a:buChar char="•"/>
            </a:pPr>
            <a:r>
              <a:rPr lang="en-US" altLang="zh-CN" sz="1200" dirty="0">
                <a:solidFill>
                  <a:schemeClr val="accent2"/>
                </a:solidFill>
                <a:latin typeface="Helvetica" pitchFamily="2" charset="0"/>
                <a:ea typeface="Microsoft YaHei"/>
              </a:rPr>
              <a:t>Cloud Native Maturity Model </a:t>
            </a:r>
            <a:r>
              <a:rPr lang="en-US" altLang="zh-CN" sz="1200" b="0" dirty="0">
                <a:latin typeface="Helvetica" pitchFamily="2" charset="0"/>
                <a:ea typeface="Microsoft YaHei"/>
              </a:rPr>
              <a:t>&amp; </a:t>
            </a:r>
            <a:r>
              <a:rPr lang="en-US" altLang="zh-CN" sz="1200" b="0" dirty="0">
                <a:solidFill>
                  <a:srgbClr val="1A1A1A"/>
                </a:solidFill>
                <a:latin typeface="Helvetica" pitchFamily="2" charset="0"/>
                <a:ea typeface="Microsoft YaHei"/>
              </a:rPr>
              <a:t>Scoreboard</a:t>
            </a:r>
            <a:endParaRPr lang="en-US" altLang="zh-CN" sz="1200" b="0" dirty="0">
              <a:latin typeface="Helvetica" pitchFamily="2" charset="0"/>
              <a:ea typeface="Microsoft YaHei"/>
            </a:endParaRPr>
          </a:p>
          <a:p>
            <a:pPr marL="171450" indent="-171450" algn="l">
              <a:lnSpc>
                <a:spcPct val="150000"/>
              </a:lnSpc>
              <a:buFont typeface="Arial" panose="020B0604020202020204" pitchFamily="34" charset="0"/>
              <a:buChar char="•"/>
            </a:pPr>
            <a:r>
              <a:rPr lang="en-US" altLang="zh-CN" sz="1200" dirty="0">
                <a:solidFill>
                  <a:schemeClr val="accent2"/>
                </a:solidFill>
                <a:latin typeface="Helvetica" pitchFamily="2" charset="0"/>
                <a:ea typeface="Microsoft YaHei"/>
              </a:rPr>
              <a:t>Monetization Settlement </a:t>
            </a:r>
            <a:r>
              <a:rPr lang="en-US" altLang="zh-CN" sz="1200" b="0" dirty="0">
                <a:solidFill>
                  <a:schemeClr val="tx1"/>
                </a:solidFill>
                <a:latin typeface="Helvetica" pitchFamily="2" charset="0"/>
                <a:ea typeface="Microsoft YaHei"/>
              </a:rPr>
              <a:t>for Each </a:t>
            </a:r>
            <a:r>
              <a:rPr lang="en-US" altLang="zh-CN" sz="1200" dirty="0">
                <a:solidFill>
                  <a:schemeClr val="accent2"/>
                </a:solidFill>
                <a:latin typeface="Helvetica" pitchFamily="2" charset="0"/>
                <a:ea typeface="Microsoft YaHei"/>
              </a:rPr>
              <a:t>Business Unit</a:t>
            </a:r>
          </a:p>
          <a:p>
            <a:pPr marL="171450" indent="-171450" algn="l">
              <a:lnSpc>
                <a:spcPct val="150000"/>
              </a:lnSpc>
              <a:buFont typeface="Arial" panose="020B0604020202020204" pitchFamily="34" charset="0"/>
              <a:buChar char="•"/>
            </a:pPr>
            <a:r>
              <a:rPr lang="en-US" altLang="zh-CN" sz="1200" dirty="0">
                <a:solidFill>
                  <a:schemeClr val="accent2"/>
                </a:solidFill>
                <a:latin typeface="Helvetica" pitchFamily="2" charset="0"/>
                <a:ea typeface="Microsoft YaHei"/>
              </a:rPr>
              <a:t>Flexible Pricing Model </a:t>
            </a:r>
            <a:r>
              <a:rPr lang="en-US" altLang="zh-CN" sz="1200" b="0" dirty="0">
                <a:latin typeface="Helvetica" pitchFamily="2" charset="0"/>
                <a:ea typeface="Microsoft YaHei"/>
              </a:rPr>
              <a:t>for Optimization </a:t>
            </a:r>
          </a:p>
        </p:txBody>
      </p:sp>
      <p:sp>
        <p:nvSpPr>
          <p:cNvPr id="10" name="文本框 9"/>
          <p:cNvSpPr txBox="1"/>
          <p:nvPr/>
        </p:nvSpPr>
        <p:spPr>
          <a:xfrm>
            <a:off x="476746" y="1285569"/>
            <a:ext cx="1708140" cy="338190"/>
          </a:xfrm>
          <a:prstGeom prst="rect">
            <a:avLst/>
          </a:prstGeom>
          <a:solidFill>
            <a:schemeClr val="tx2"/>
          </a:solidFill>
        </p:spPr>
        <p:txBody>
          <a:bodyPr wrap="square"/>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algn="l">
              <a:lnSpc>
                <a:spcPct val="150000"/>
              </a:lnSpc>
            </a:pPr>
            <a:r>
              <a:rPr lang="en-US" altLang="zh-CN" sz="1200" dirty="0">
                <a:solidFill>
                  <a:srgbClr val="FFFFFF"/>
                </a:solidFill>
                <a:latin typeface="Helvetica" pitchFamily="2" charset="0"/>
                <a:ea typeface="Microsoft YaHei"/>
              </a:rPr>
              <a:t>Org Structure</a:t>
            </a:r>
            <a:endParaRPr lang="zh-CN" altLang="zh-CN" sz="1200" dirty="0">
              <a:solidFill>
                <a:srgbClr val="FFFFFF"/>
              </a:solidFill>
              <a:latin typeface="Helvetica" pitchFamily="2" charset="0"/>
              <a:ea typeface="Microsoft YaHei"/>
            </a:endParaRPr>
          </a:p>
        </p:txBody>
      </p:sp>
      <p:sp>
        <p:nvSpPr>
          <p:cNvPr id="11" name="文本框 10"/>
          <p:cNvSpPr txBox="1"/>
          <p:nvPr/>
        </p:nvSpPr>
        <p:spPr>
          <a:xfrm>
            <a:off x="486329" y="5148306"/>
            <a:ext cx="1688973" cy="338190"/>
          </a:xfrm>
          <a:prstGeom prst="rect">
            <a:avLst/>
          </a:prstGeom>
          <a:solidFill>
            <a:schemeClr val="tx2"/>
          </a:solidFill>
        </p:spPr>
        <p:txBody>
          <a:bodyPr wrap="square"/>
          <a:lstStyle>
            <a:lvl1pPr marL="0" lvl="0" indent="0" algn="l" defTabSz="412750">
              <a:lnSpc>
                <a:spcPct val="150000"/>
              </a:lnSpc>
              <a:spcBef>
                <a:spcPts val="0"/>
              </a:spcBef>
              <a:spcAft>
                <a:spcPts val="0"/>
              </a:spcAft>
              <a:buClrTx/>
              <a:buSzTx/>
              <a:buFontTx/>
              <a:buNone/>
              <a:defRPr sz="1200" b="1" i="0" u="none" strike="noStrike" spc="0" baseline="0">
                <a:ln>
                  <a:noFill/>
                </a:ln>
                <a:solidFill>
                  <a:schemeClr val="bg1"/>
                </a:solidFill>
                <a:latin typeface="TencentSans W7"/>
                <a:ea typeface="TencentSans W7"/>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r>
              <a:rPr lang="en-US" altLang="zh-CN" b="0" dirty="0">
                <a:latin typeface="Helvetica" pitchFamily="2" charset="0"/>
                <a:ea typeface="Microsoft YaHei"/>
              </a:rPr>
              <a:t>Maturity Model</a:t>
            </a:r>
            <a:endParaRPr lang="zh-CN" altLang="zh-CN" b="0" dirty="0">
              <a:latin typeface="Helvetica" pitchFamily="2" charset="0"/>
              <a:ea typeface="Microsoft YaHei"/>
            </a:endParaRPr>
          </a:p>
        </p:txBody>
      </p:sp>
      <p:cxnSp>
        <p:nvCxnSpPr>
          <p:cNvPr id="13" name="直线连接符 12"/>
          <p:cNvCxnSpPr/>
          <p:nvPr/>
        </p:nvCxnSpPr>
        <p:spPr>
          <a:xfrm flipH="1">
            <a:off x="498001" y="2586997"/>
            <a:ext cx="11164582" cy="0"/>
          </a:xfrm>
          <a:prstGeom prst="line">
            <a:avLst/>
          </a:prstGeom>
          <a:ln w="12700">
            <a:solidFill>
              <a:schemeClr val="tx1">
                <a:lumMod val="50000"/>
                <a:lumOff val="50000"/>
              </a:schemeClr>
            </a:solidFill>
            <a:prstDash val="sysDash"/>
            <a:miter/>
          </a:ln>
        </p:spPr>
      </p:cxnSp>
      <p:cxnSp>
        <p:nvCxnSpPr>
          <p:cNvPr id="14" name="直线连接符 13"/>
          <p:cNvCxnSpPr/>
          <p:nvPr/>
        </p:nvCxnSpPr>
        <p:spPr>
          <a:xfrm flipH="1" flipV="1">
            <a:off x="488621" y="3526830"/>
            <a:ext cx="11179385" cy="93683"/>
          </a:xfrm>
          <a:prstGeom prst="line">
            <a:avLst/>
          </a:prstGeom>
          <a:ln w="12700">
            <a:solidFill>
              <a:schemeClr val="tx1">
                <a:lumMod val="50000"/>
                <a:lumOff val="50000"/>
              </a:schemeClr>
            </a:solidFill>
            <a:prstDash val="sysDash"/>
            <a:miter/>
          </a:ln>
        </p:spPr>
      </p:cxnSp>
      <p:cxnSp>
        <p:nvCxnSpPr>
          <p:cNvPr id="15" name="直线连接符 14"/>
          <p:cNvCxnSpPr/>
          <p:nvPr/>
        </p:nvCxnSpPr>
        <p:spPr>
          <a:xfrm flipH="1">
            <a:off x="476746" y="4475369"/>
            <a:ext cx="11183343" cy="0"/>
          </a:xfrm>
          <a:prstGeom prst="line">
            <a:avLst/>
          </a:prstGeom>
          <a:ln w="12700">
            <a:solidFill>
              <a:schemeClr val="tx1">
                <a:lumMod val="50000"/>
                <a:lumOff val="50000"/>
              </a:schemeClr>
            </a:solidFill>
            <a:prstDash val="sysDash"/>
            <a:miter/>
          </a:ln>
        </p:spPr>
      </p:cxnSp>
      <p:sp>
        <p:nvSpPr>
          <p:cNvPr id="16" name="车联出行"/>
          <p:cNvSpPr/>
          <p:nvPr/>
        </p:nvSpPr>
        <p:spPr>
          <a:xfrm>
            <a:off x="483030" y="2601617"/>
            <a:ext cx="1701856" cy="937816"/>
          </a:xfrm>
          <a:prstGeom prst="roundRect">
            <a:avLst>
              <a:gd name="adj" fmla="val 0"/>
            </a:avLst>
          </a:prstGeom>
          <a:solidFill>
            <a:schemeClr val="accent5"/>
          </a:solidFill>
          <a:ln w="12700">
            <a:miter/>
          </a:ln>
        </p:spPr>
        <p:txBody>
          <a:bodyPr lIns="0" tIns="0" rIns="0" bIns="0" anchor="ctr"/>
          <a:lstStyle>
            <a:lvl1pPr marL="0" lvl="0" indent="0" algn="ctr" defTabSz="1828660">
              <a:lnSpc>
                <a:spcPct val="100000"/>
              </a:lnSpc>
              <a:spcBef>
                <a:spcPts val="2000"/>
              </a:spcBef>
              <a:spcAft>
                <a:spcPts val="0"/>
              </a:spcAft>
              <a:buClrTx/>
              <a:buSzTx/>
              <a:buFontTx/>
              <a:buNone/>
              <a:defRPr sz="2000" b="0" i="0" u="none" strike="noStrike"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a:lnSpc>
                <a:spcPct val="150000"/>
              </a:lnSpc>
            </a:pPr>
            <a:r>
              <a:rPr lang="en-US" altLang="zh-CN" sz="1000" b="1" dirty="0">
                <a:latin typeface="Helvetica" pitchFamily="2" charset="0"/>
                <a:ea typeface="Microsoft YaHei"/>
              </a:rPr>
              <a:t>Operation Management</a:t>
            </a:r>
            <a:endParaRPr lang="en-US" altLang="en-US" sz="1000" b="1" dirty="0">
              <a:latin typeface="Helvetica" pitchFamily="2" charset="0"/>
              <a:ea typeface="TencentSans W7"/>
            </a:endParaRPr>
          </a:p>
          <a:p>
            <a:pPr defTabSz="412750">
              <a:lnSpc>
                <a:spcPct val="150000"/>
              </a:lnSpc>
              <a:spcBef>
                <a:spcPts val="0"/>
              </a:spcBef>
            </a:pPr>
            <a:r>
              <a:rPr lang="en-US" altLang="zh-CN" sz="1000" dirty="0">
                <a:solidFill>
                  <a:srgbClr val="FFFFFF"/>
                </a:solidFill>
                <a:latin typeface="Helvetica" pitchFamily="2" charset="0"/>
                <a:ea typeface="Microsoft YaHei"/>
              </a:rPr>
              <a:t>Resource Owner &amp; FinOps Participator</a:t>
            </a:r>
          </a:p>
        </p:txBody>
      </p:sp>
      <p:sp>
        <p:nvSpPr>
          <p:cNvPr id="17" name="软硬件方案商（SI）"/>
          <p:cNvSpPr/>
          <p:nvPr/>
        </p:nvSpPr>
        <p:spPr>
          <a:xfrm>
            <a:off x="483030" y="1627755"/>
            <a:ext cx="1701856" cy="959242"/>
          </a:xfrm>
          <a:prstGeom prst="roundRect">
            <a:avLst>
              <a:gd name="adj" fmla="val 0"/>
            </a:avLst>
          </a:prstGeom>
          <a:solidFill>
            <a:schemeClr val="accent2"/>
          </a:solidFill>
          <a:ln w="12700">
            <a:miter/>
          </a:ln>
        </p:spPr>
        <p:txBody>
          <a:bodyPr lIns="25400" tIns="25400" rIns="25400" bIns="25400" anchor="ctr"/>
          <a:lstStyle>
            <a:lvl1pPr marL="0" lvl="0" indent="0" algn="ctr" defTabSz="1828660">
              <a:lnSpc>
                <a:spcPct val="100000"/>
              </a:lnSpc>
              <a:spcBef>
                <a:spcPts val="2000"/>
              </a:spcBef>
              <a:spcAft>
                <a:spcPts val="0"/>
              </a:spcAft>
              <a:buClrTx/>
              <a:buSzTx/>
              <a:buFontTx/>
              <a:buNone/>
              <a:defRPr sz="2000" b="0" i="0" u="none" strike="noStrike" spc="0" baseline="0">
                <a:ln>
                  <a:noFill/>
                </a:ln>
                <a:solidFill>
                  <a:srgbClr val="FEFD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defTabSz="457200">
              <a:lnSpc>
                <a:spcPct val="150000"/>
              </a:lnSpc>
            </a:pPr>
            <a:r>
              <a:rPr lang="en-US" altLang="zh-CN" sz="1000" b="1" dirty="0">
                <a:solidFill>
                  <a:srgbClr val="FFFFFF"/>
                </a:solidFill>
                <a:latin typeface="Helvetica" pitchFamily="2" charset="0"/>
                <a:ea typeface="Microsoft YaHei"/>
              </a:rPr>
              <a:t>Technical Community</a:t>
            </a:r>
            <a:endParaRPr lang="zh-CN" altLang="zh-CN" sz="1000" b="1" dirty="0">
              <a:solidFill>
                <a:srgbClr val="FFFFFF"/>
              </a:solidFill>
              <a:latin typeface="Helvetica" pitchFamily="2" charset="0"/>
              <a:ea typeface="Microsoft YaHei"/>
            </a:endParaRPr>
          </a:p>
          <a:p>
            <a:pPr defTabSz="412750">
              <a:lnSpc>
                <a:spcPct val="150000"/>
              </a:lnSpc>
              <a:spcBef>
                <a:spcPts val="0"/>
              </a:spcBef>
            </a:pPr>
            <a:r>
              <a:rPr lang="en-US" altLang="zh-CN" sz="1000" dirty="0">
                <a:solidFill>
                  <a:srgbClr val="FFFFFF"/>
                </a:solidFill>
                <a:latin typeface="Helvetica" pitchFamily="2" charset="0"/>
                <a:ea typeface="Microsoft YaHei"/>
              </a:rPr>
              <a:t>Cross team Collaboration &amp; Authorization</a:t>
            </a:r>
          </a:p>
        </p:txBody>
      </p:sp>
      <p:sp>
        <p:nvSpPr>
          <p:cNvPr id="18" name="机器学习"/>
          <p:cNvSpPr/>
          <p:nvPr/>
        </p:nvSpPr>
        <p:spPr>
          <a:xfrm>
            <a:off x="493418" y="3529699"/>
            <a:ext cx="1698558" cy="945670"/>
          </a:xfrm>
          <a:prstGeom prst="roundRect">
            <a:avLst>
              <a:gd name="adj" fmla="val 0"/>
            </a:avLst>
          </a:prstGeom>
          <a:solidFill>
            <a:schemeClr val="accent6"/>
          </a:solidFill>
          <a:ln w="12700">
            <a:miter/>
          </a:ln>
        </p:spPr>
        <p:txBody>
          <a:bodyPr lIns="25400" tIns="25400" rIns="25400" bIns="25400" anchor="ctr"/>
          <a:lstStyle>
            <a:lvl1pPr marL="0" lvl="0" indent="0" algn="ctr" defTabSz="457200">
              <a:lnSpc>
                <a:spcPct val="100000"/>
              </a:lnSpc>
              <a:spcBef>
                <a:spcPts val="0"/>
              </a:spcBef>
              <a:spcAft>
                <a:spcPts val="0"/>
              </a:spcAft>
              <a:buClrTx/>
              <a:buSzTx/>
              <a:buFontTx/>
              <a:buNone/>
              <a:defRPr sz="2000" b="0" i="0" u="none" strike="noStrike" spc="0" baseline="0">
                <a:ln>
                  <a:noFill/>
                </a:ln>
                <a:solidFill>
                  <a:srgbClr val="FFFFFF"/>
                </a:solidFill>
                <a:latin typeface="PingFang SC Regular"/>
                <a:ea typeface="PingFang SC Regular"/>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a:lnSpc>
                <a:spcPct val="150000"/>
              </a:lnSpc>
            </a:pPr>
            <a:r>
              <a:rPr lang="en-US" altLang="zh-CN" sz="1000" b="1" dirty="0">
                <a:latin typeface="Helvetica" pitchFamily="2" charset="0"/>
                <a:ea typeface="Microsoft YaHei"/>
              </a:rPr>
              <a:t>Applications</a:t>
            </a:r>
          </a:p>
          <a:p>
            <a:pPr>
              <a:lnSpc>
                <a:spcPct val="150000"/>
              </a:lnSpc>
            </a:pPr>
            <a:r>
              <a:rPr lang="en-US" altLang="en-US" sz="1000" dirty="0">
                <a:latin typeface="Helvetica" pitchFamily="2" charset="0"/>
                <a:ea typeface="Microsoft YaHei"/>
              </a:rPr>
              <a:t>Resource Consumer</a:t>
            </a:r>
            <a:endParaRPr lang="en-US" altLang="en-US" sz="1000" dirty="0">
              <a:latin typeface="Helvetica" pitchFamily="2" charset="0"/>
              <a:ea typeface="TencentSans W3"/>
            </a:endParaRPr>
          </a:p>
        </p:txBody>
      </p:sp>
      <p:sp>
        <p:nvSpPr>
          <p:cNvPr id="19" name="第三方…"/>
          <p:cNvSpPr/>
          <p:nvPr/>
        </p:nvSpPr>
        <p:spPr>
          <a:xfrm>
            <a:off x="486328" y="4482415"/>
            <a:ext cx="1698558" cy="634444"/>
          </a:xfrm>
          <a:prstGeom prst="roundRect">
            <a:avLst>
              <a:gd name="adj" fmla="val 0"/>
            </a:avLst>
          </a:prstGeom>
          <a:solidFill>
            <a:schemeClr val="accent3"/>
          </a:solidFill>
          <a:ln w="12700">
            <a:miter/>
          </a:ln>
        </p:spPr>
        <p:txBody>
          <a:bodyPr lIns="0" tIns="0" rIns="0" bIns="0" anchor="ctr"/>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defTabSz="901700">
              <a:lnSpc>
                <a:spcPct val="150000"/>
              </a:lnSpc>
              <a:spcBef>
                <a:spcPts val="2000"/>
              </a:spcBef>
            </a:pPr>
            <a:r>
              <a:rPr lang="en-US" altLang="zh-CN" sz="1000" dirty="0">
                <a:solidFill>
                  <a:srgbClr val="FEFDFF"/>
                </a:solidFill>
                <a:latin typeface="Helvetica" pitchFamily="2" charset="0"/>
                <a:ea typeface="Microsoft YaHei"/>
              </a:rPr>
              <a:t>Platform</a:t>
            </a:r>
            <a:endParaRPr lang="en-US" altLang="en-US" sz="1000" dirty="0">
              <a:solidFill>
                <a:srgbClr val="FEFDFF"/>
              </a:solidFill>
              <a:latin typeface="Helvetica" pitchFamily="2" charset="0"/>
              <a:ea typeface="TencentSans W7"/>
            </a:endParaRPr>
          </a:p>
          <a:p>
            <a:pPr>
              <a:lnSpc>
                <a:spcPct val="150000"/>
              </a:lnSpc>
            </a:pPr>
            <a:r>
              <a:rPr lang="en-US" altLang="zh-CN" sz="1000" b="0" dirty="0">
                <a:solidFill>
                  <a:srgbClr val="FFFFFF"/>
                </a:solidFill>
                <a:latin typeface="Helvetica" pitchFamily="2" charset="0"/>
                <a:ea typeface="Microsoft YaHei"/>
              </a:rPr>
              <a:t>Cluster Provider</a:t>
            </a:r>
            <a:endParaRPr lang="zh-CN" altLang="zh-CN" sz="1000" b="0" dirty="0">
              <a:solidFill>
                <a:srgbClr val="FFFFFF"/>
              </a:solidFill>
              <a:latin typeface="Helvetica" pitchFamily="2" charset="0"/>
              <a:ea typeface="Microsoft YaHei"/>
            </a:endParaRPr>
          </a:p>
        </p:txBody>
      </p:sp>
      <p:sp>
        <p:nvSpPr>
          <p:cNvPr id="23" name="标题 22">
            <a:extLst>
              <a:ext uri="{FF2B5EF4-FFF2-40B4-BE49-F238E27FC236}">
                <a16:creationId xmlns:a16="http://schemas.microsoft.com/office/drawing/2014/main" id="{085D87D9-5B39-3494-2A6D-C83742A4ED96}"/>
              </a:ext>
            </a:extLst>
          </p:cNvPr>
          <p:cNvSpPr>
            <a:spLocks noGrp="1"/>
          </p:cNvSpPr>
          <p:nvPr>
            <p:ph type="title"/>
          </p:nvPr>
        </p:nvSpPr>
        <p:spPr/>
        <p:txBody>
          <a:bodyPr>
            <a:normAutofit fontScale="90000"/>
          </a:bodyPr>
          <a:lstStyle/>
          <a:p>
            <a:r>
              <a:rPr lang="en-US" altLang="zh-CN" b="1" dirty="0">
                <a:solidFill>
                  <a:schemeClr val="bg1"/>
                </a:solidFill>
                <a:latin typeface="+mj-lt"/>
                <a:ea typeface="+mj-ea"/>
                <a:cs typeface="+mj-cs"/>
              </a:rPr>
              <a:t>Tencent FinOps Practice - Organization Alignment</a:t>
            </a:r>
            <a:endParaRPr lang="zh-CN" altLang="en-US" b="1" dirty="0"/>
          </a:p>
        </p:txBody>
      </p:sp>
      <p:sp>
        <p:nvSpPr>
          <p:cNvPr id="24" name="文本框 172">
            <a:extLst>
              <a:ext uri="{FF2B5EF4-FFF2-40B4-BE49-F238E27FC236}">
                <a16:creationId xmlns:a16="http://schemas.microsoft.com/office/drawing/2014/main" id="{CF9B5587-B402-1319-2CBF-A35E23BF0382}"/>
              </a:ext>
            </a:extLst>
          </p:cNvPr>
          <p:cNvSpPr txBox="1"/>
          <p:nvPr/>
        </p:nvSpPr>
        <p:spPr>
          <a:xfrm>
            <a:off x="6775223" y="1683235"/>
            <a:ext cx="4362170" cy="891936"/>
          </a:xfrm>
          <a:prstGeom prst="rect">
            <a:avLst/>
          </a:prstGeom>
          <a:solidFill>
            <a:schemeClr val="bg1"/>
          </a:solidFill>
          <a:ln>
            <a:noFill/>
          </a:ln>
        </p:spPr>
        <p:txBody>
          <a:bodyPr wrap="square"/>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marL="171450" indent="-171450" algn="l">
              <a:lnSpc>
                <a:spcPct val="150000"/>
              </a:lnSpc>
              <a:buFont typeface="Arial" panose="020B0604020202020204" pitchFamily="34" charset="0"/>
              <a:buChar char="•"/>
            </a:pPr>
            <a:r>
              <a:rPr lang="en-US" altLang="zh-CN" sz="1200" b="0" dirty="0">
                <a:solidFill>
                  <a:srgbClr val="1A1A1A"/>
                </a:solidFill>
                <a:latin typeface="Helvetica" pitchFamily="2" charset="0"/>
                <a:ea typeface="Microsoft YaHei"/>
              </a:rPr>
              <a:t>Department Ownership &amp; Bi-monthly Report </a:t>
            </a:r>
          </a:p>
          <a:p>
            <a:pPr marL="171450" indent="-171450" algn="l">
              <a:lnSpc>
                <a:spcPct val="150000"/>
              </a:lnSpc>
              <a:buFont typeface="Arial" panose="020B0604020202020204" pitchFamily="34" charset="0"/>
              <a:buChar char="•"/>
            </a:pPr>
            <a:r>
              <a:rPr lang="en-US" altLang="zh-CN" sz="1200" b="0" dirty="0">
                <a:solidFill>
                  <a:srgbClr val="1A1A1A"/>
                </a:solidFill>
                <a:latin typeface="Helvetica" pitchFamily="2" charset="0"/>
                <a:ea typeface="Microsoft YaHei"/>
              </a:rPr>
              <a:t>Award &amp; Promotion</a:t>
            </a:r>
            <a:br>
              <a:rPr lang="en-US" altLang="zh-CN" sz="1200" b="0" dirty="0">
                <a:solidFill>
                  <a:srgbClr val="1A1A1A"/>
                </a:solidFill>
                <a:latin typeface="Helvetica" pitchFamily="2" charset="0"/>
                <a:ea typeface="Microsoft YaHei"/>
              </a:rPr>
            </a:br>
            <a:endParaRPr lang="en-US" altLang="zh-CN" sz="1200" b="0" dirty="0">
              <a:solidFill>
                <a:srgbClr val="1A1A1A"/>
              </a:solidFill>
              <a:latin typeface="Helvetica" pitchFamily="2" charset="0"/>
              <a:ea typeface="Microsoft YaHei"/>
            </a:endParaRPr>
          </a:p>
        </p:txBody>
      </p:sp>
      <p:sp>
        <p:nvSpPr>
          <p:cNvPr id="25" name="文本框 172">
            <a:extLst>
              <a:ext uri="{FF2B5EF4-FFF2-40B4-BE49-F238E27FC236}">
                <a16:creationId xmlns:a16="http://schemas.microsoft.com/office/drawing/2014/main" id="{A6B06195-E0E8-C614-9268-9C70DEFB97F2}"/>
              </a:ext>
            </a:extLst>
          </p:cNvPr>
          <p:cNvSpPr txBox="1"/>
          <p:nvPr/>
        </p:nvSpPr>
        <p:spPr>
          <a:xfrm>
            <a:off x="6775222" y="3620471"/>
            <a:ext cx="4799757" cy="832510"/>
          </a:xfrm>
          <a:prstGeom prst="rect">
            <a:avLst/>
          </a:prstGeom>
          <a:solidFill>
            <a:schemeClr val="bg1"/>
          </a:solidFill>
          <a:ln>
            <a:noFill/>
          </a:ln>
        </p:spPr>
        <p:txBody>
          <a:bodyPr vert="horz" wrap="square" anchor="t"/>
          <a:lstStyle>
            <a:lvl1pPr marL="0" lvl="0" indent="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1pPr>
            <a:lvl2pPr marL="0" lvl="1" indent="1143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2pPr>
            <a:lvl3pPr marL="0" lvl="2" indent="2286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3pPr>
            <a:lvl4pPr marL="0" lvl="3" indent="3429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4pPr>
            <a:lvl5pPr marL="0" lvl="4" indent="4572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5pPr>
            <a:lvl6pPr marL="0" lvl="5" indent="5715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6pPr>
            <a:lvl7pPr marL="0" lvl="6" indent="6858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7pPr>
            <a:lvl8pPr marL="0" lvl="7" indent="8001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8pPr>
            <a:lvl9pPr marL="0" lvl="8" indent="914400" algn="ctr" defTabSz="412750">
              <a:lnSpc>
                <a:spcPct val="100000"/>
              </a:lnSpc>
              <a:spcBef>
                <a:spcPts val="0"/>
              </a:spcBef>
              <a:spcAft>
                <a:spcPts val="0"/>
              </a:spcAft>
              <a:buClrTx/>
              <a:buSzTx/>
              <a:buFontTx/>
              <a:buNone/>
              <a:defRPr sz="1500" b="1" i="0" u="none" strike="noStrike" spc="0" baseline="0">
                <a:ln>
                  <a:noFill/>
                </a:ln>
                <a:solidFill>
                  <a:srgbClr val="000000"/>
                </a:solidFill>
                <a:latin typeface="Helvetica Neue"/>
                <a:ea typeface="Helvetica Neue"/>
              </a:defRPr>
            </a:lvl9pPr>
          </a:lstStyle>
          <a:p>
            <a:pPr marL="171450" indent="-171450" algn="l" defTabSz="203200">
              <a:lnSpc>
                <a:spcPct val="150000"/>
              </a:lnSpc>
              <a:buFont typeface="Arial" panose="020B0604020202020204" pitchFamily="34" charset="0"/>
              <a:buChar char="•"/>
            </a:pPr>
            <a:r>
              <a:rPr lang="en-US" altLang="en-US" sz="1200" b="0" dirty="0">
                <a:solidFill>
                  <a:srgbClr val="1A1A1A"/>
                </a:solidFill>
                <a:latin typeface="Helvetica" pitchFamily="2" charset="0"/>
                <a:ea typeface="Microsoft YaHei"/>
              </a:rPr>
              <a:t>Rightsizing &amp; Scaling</a:t>
            </a:r>
          </a:p>
          <a:p>
            <a:pPr marL="171450" indent="-171450" algn="l" defTabSz="203200">
              <a:lnSpc>
                <a:spcPct val="150000"/>
              </a:lnSpc>
              <a:buFont typeface="Arial" panose="020B0604020202020204" pitchFamily="34" charset="0"/>
              <a:buChar char="•"/>
            </a:pPr>
            <a:r>
              <a:rPr lang="en-US" altLang="en-US" sz="1200" b="0" dirty="0">
                <a:solidFill>
                  <a:srgbClr val="1A1A1A"/>
                </a:solidFill>
                <a:latin typeface="Helvetica" pitchFamily="2" charset="0"/>
                <a:ea typeface="Microsoft YaHei"/>
              </a:rPr>
              <a:t>Migratable &amp; Authorize Platform to Evict Pods as Needed</a:t>
            </a:r>
          </a:p>
        </p:txBody>
      </p:sp>
      <p:pic>
        <p:nvPicPr>
          <p:cNvPr id="40" name="图片 39" descr="文本&#10;&#10;描述已自动生成">
            <a:extLst>
              <a:ext uri="{FF2B5EF4-FFF2-40B4-BE49-F238E27FC236}">
                <a16:creationId xmlns:a16="http://schemas.microsoft.com/office/drawing/2014/main" id="{6EAE4A91-3371-829B-FEFF-6ED749CB6F65}"/>
              </a:ext>
            </a:extLst>
          </p:cNvPr>
          <p:cNvPicPr>
            <a:picLocks noChangeAspect="1"/>
          </p:cNvPicPr>
          <p:nvPr/>
        </p:nvPicPr>
        <p:blipFill>
          <a:blip r:embed="rId2"/>
          <a:stretch>
            <a:fillRect/>
          </a:stretch>
        </p:blipFill>
        <p:spPr>
          <a:xfrm>
            <a:off x="6202682" y="5412204"/>
            <a:ext cx="5029558" cy="951538"/>
          </a:xfrm>
          <a:prstGeom prst="rect">
            <a:avLst/>
          </a:prstGeom>
        </p:spPr>
      </p:pic>
      <p:sp>
        <p:nvSpPr>
          <p:cNvPr id="41" name="三角形 40">
            <a:extLst>
              <a:ext uri="{FF2B5EF4-FFF2-40B4-BE49-F238E27FC236}">
                <a16:creationId xmlns:a16="http://schemas.microsoft.com/office/drawing/2014/main" id="{0151B6F2-DB75-F1A7-A69F-5FAC468B6EA8}"/>
              </a:ext>
            </a:extLst>
          </p:cNvPr>
          <p:cNvSpPr/>
          <p:nvPr/>
        </p:nvSpPr>
        <p:spPr>
          <a:xfrm rot="5400000">
            <a:off x="5356825" y="5776024"/>
            <a:ext cx="963238" cy="301752"/>
          </a:xfrm>
          <a:prstGeom prst="triangl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Helvetica"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61422-7EDA-8285-916C-37831CDD1FA6}"/>
              </a:ext>
            </a:extLst>
          </p:cNvPr>
          <p:cNvSpPr>
            <a:spLocks noGrp="1"/>
          </p:cNvSpPr>
          <p:nvPr>
            <p:ph type="title"/>
          </p:nvPr>
        </p:nvSpPr>
        <p:spPr>
          <a:xfrm>
            <a:off x="137543" y="53972"/>
            <a:ext cx="10515600" cy="884078"/>
          </a:xfrm>
        </p:spPr>
        <p:txBody>
          <a:bodyPr vert="horz" lIns="91440" tIns="45720" rIns="91440" bIns="45720" rtlCol="0" anchor="ctr">
            <a:normAutofit/>
          </a:bodyPr>
          <a:lstStyle/>
          <a:p>
            <a:r>
              <a:rPr lang="en-US" altLang="zh-CN" dirty="0"/>
              <a:t>Flexible Cost Model</a:t>
            </a:r>
            <a:endParaRPr lang="zh-CN" altLang="en-US" dirty="0"/>
          </a:p>
        </p:txBody>
      </p:sp>
      <p:sp>
        <p:nvSpPr>
          <p:cNvPr id="49" name="Google Shape;63;p14">
            <a:extLst>
              <a:ext uri="{FF2B5EF4-FFF2-40B4-BE49-F238E27FC236}">
                <a16:creationId xmlns:a16="http://schemas.microsoft.com/office/drawing/2014/main" id="{8959B25E-F4F1-584C-FAB1-A50FFF9FE004}"/>
              </a:ext>
            </a:extLst>
          </p:cNvPr>
          <p:cNvSpPr/>
          <p:nvPr/>
        </p:nvSpPr>
        <p:spPr>
          <a:xfrm>
            <a:off x="2427491" y="3888013"/>
            <a:ext cx="8522207" cy="140177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endParaRPr sz="1200" dirty="0">
              <a:latin typeface="Helvetica" pitchFamily="2" charset="0"/>
            </a:endParaRPr>
          </a:p>
        </p:txBody>
      </p:sp>
      <p:sp>
        <p:nvSpPr>
          <p:cNvPr id="50" name="Google Shape;64;p14">
            <a:extLst>
              <a:ext uri="{FF2B5EF4-FFF2-40B4-BE49-F238E27FC236}">
                <a16:creationId xmlns:a16="http://schemas.microsoft.com/office/drawing/2014/main" id="{D8791860-9176-7D9F-7098-BF5F007F4326}"/>
              </a:ext>
            </a:extLst>
          </p:cNvPr>
          <p:cNvSpPr/>
          <p:nvPr/>
        </p:nvSpPr>
        <p:spPr>
          <a:xfrm>
            <a:off x="2427492" y="3069921"/>
            <a:ext cx="8522207" cy="75344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endParaRPr lang="en-US" altLang="zh-CN" sz="1200" dirty="0">
              <a:latin typeface="Helvetica" pitchFamily="2" charset="0"/>
            </a:endParaRPr>
          </a:p>
        </p:txBody>
      </p:sp>
      <p:sp>
        <p:nvSpPr>
          <p:cNvPr id="51" name="Google Shape;65;p14">
            <a:extLst>
              <a:ext uri="{FF2B5EF4-FFF2-40B4-BE49-F238E27FC236}">
                <a16:creationId xmlns:a16="http://schemas.microsoft.com/office/drawing/2014/main" id="{FF3F852D-FA5A-E072-1795-98AAF91FE8AB}"/>
              </a:ext>
            </a:extLst>
          </p:cNvPr>
          <p:cNvSpPr/>
          <p:nvPr/>
        </p:nvSpPr>
        <p:spPr>
          <a:xfrm>
            <a:off x="2427491" y="5365407"/>
            <a:ext cx="6647688" cy="104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zh-CN" sz="1100" dirty="0">
                <a:latin typeface="Helvetica" pitchFamily="2" charset="0"/>
              </a:rPr>
              <a:t>Nodes</a:t>
            </a:r>
            <a:endParaRPr sz="1100" dirty="0">
              <a:latin typeface="Helvetica" pitchFamily="2" charset="0"/>
            </a:endParaRPr>
          </a:p>
        </p:txBody>
      </p:sp>
      <p:sp>
        <p:nvSpPr>
          <p:cNvPr id="52" name="Google Shape;66;p14">
            <a:extLst>
              <a:ext uri="{FF2B5EF4-FFF2-40B4-BE49-F238E27FC236}">
                <a16:creationId xmlns:a16="http://schemas.microsoft.com/office/drawing/2014/main" id="{6449321D-5383-1840-72CF-C8CBCFFBD1E4}"/>
              </a:ext>
            </a:extLst>
          </p:cNvPr>
          <p:cNvSpPr/>
          <p:nvPr/>
        </p:nvSpPr>
        <p:spPr>
          <a:xfrm>
            <a:off x="2565280" y="5539012"/>
            <a:ext cx="1159903" cy="487500"/>
          </a:xfrm>
          <a:prstGeom prst="rect">
            <a:avLst/>
          </a:prstGeom>
          <a:solidFill>
            <a:srgbClr val="5268A5">
              <a:alpha val="54902"/>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1100">
                <a:latin typeface="Helvetica" pitchFamily="2" charset="0"/>
              </a:rPr>
              <a:t>CPU</a:t>
            </a:r>
            <a:endParaRPr sz="1100">
              <a:latin typeface="Helvetica" pitchFamily="2" charset="0"/>
            </a:endParaRPr>
          </a:p>
        </p:txBody>
      </p:sp>
      <p:sp>
        <p:nvSpPr>
          <p:cNvPr id="53" name="Google Shape;67;p14">
            <a:extLst>
              <a:ext uri="{FF2B5EF4-FFF2-40B4-BE49-F238E27FC236}">
                <a16:creationId xmlns:a16="http://schemas.microsoft.com/office/drawing/2014/main" id="{0BF390DE-7C81-3182-B096-5ACC564F0DF4}"/>
              </a:ext>
            </a:extLst>
          </p:cNvPr>
          <p:cNvSpPr/>
          <p:nvPr/>
        </p:nvSpPr>
        <p:spPr>
          <a:xfrm>
            <a:off x="3876823" y="5539012"/>
            <a:ext cx="1159903" cy="487500"/>
          </a:xfrm>
          <a:prstGeom prst="rect">
            <a:avLst/>
          </a:prstGeom>
          <a:solidFill>
            <a:srgbClr val="5268A5">
              <a:alpha val="54902"/>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latin typeface="Helvetica" pitchFamily="2" charset="0"/>
              </a:rPr>
              <a:t>Memory</a:t>
            </a:r>
            <a:endParaRPr sz="1100" dirty="0">
              <a:latin typeface="Helvetica" pitchFamily="2" charset="0"/>
            </a:endParaRPr>
          </a:p>
        </p:txBody>
      </p:sp>
      <p:sp>
        <p:nvSpPr>
          <p:cNvPr id="54" name="Google Shape;68;p14">
            <a:extLst>
              <a:ext uri="{FF2B5EF4-FFF2-40B4-BE49-F238E27FC236}">
                <a16:creationId xmlns:a16="http://schemas.microsoft.com/office/drawing/2014/main" id="{83A00BCD-C430-B9A8-BF39-96476AC15DD0}"/>
              </a:ext>
            </a:extLst>
          </p:cNvPr>
          <p:cNvSpPr/>
          <p:nvPr/>
        </p:nvSpPr>
        <p:spPr>
          <a:xfrm>
            <a:off x="5188366" y="5539012"/>
            <a:ext cx="1159903" cy="487500"/>
          </a:xfrm>
          <a:prstGeom prst="rect">
            <a:avLst/>
          </a:prstGeom>
          <a:solidFill>
            <a:srgbClr val="5268A5">
              <a:alpha val="54902"/>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latin typeface="Helvetica" pitchFamily="2" charset="0"/>
              </a:rPr>
              <a:t>Disk</a:t>
            </a:r>
            <a:endParaRPr sz="1100" dirty="0">
              <a:latin typeface="Helvetica" pitchFamily="2" charset="0"/>
            </a:endParaRPr>
          </a:p>
        </p:txBody>
      </p:sp>
      <p:sp>
        <p:nvSpPr>
          <p:cNvPr id="55" name="Google Shape;69;p14">
            <a:extLst>
              <a:ext uri="{FF2B5EF4-FFF2-40B4-BE49-F238E27FC236}">
                <a16:creationId xmlns:a16="http://schemas.microsoft.com/office/drawing/2014/main" id="{1B09E28D-EAAE-51D8-F23D-1EBED9F8882D}"/>
              </a:ext>
            </a:extLst>
          </p:cNvPr>
          <p:cNvSpPr/>
          <p:nvPr/>
        </p:nvSpPr>
        <p:spPr>
          <a:xfrm>
            <a:off x="6499909" y="5539012"/>
            <a:ext cx="1159903" cy="487500"/>
          </a:xfrm>
          <a:prstGeom prst="rect">
            <a:avLst/>
          </a:prstGeom>
          <a:solidFill>
            <a:srgbClr val="5268A5">
              <a:alpha val="54902"/>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latin typeface="Helvetica" pitchFamily="2" charset="0"/>
              </a:rPr>
              <a:t>Network Bandwidth</a:t>
            </a:r>
            <a:endParaRPr sz="1100" dirty="0">
              <a:latin typeface="Helvetica" pitchFamily="2" charset="0"/>
            </a:endParaRPr>
          </a:p>
        </p:txBody>
      </p:sp>
      <p:sp>
        <p:nvSpPr>
          <p:cNvPr id="56" name="Google Shape;70;p14">
            <a:extLst>
              <a:ext uri="{FF2B5EF4-FFF2-40B4-BE49-F238E27FC236}">
                <a16:creationId xmlns:a16="http://schemas.microsoft.com/office/drawing/2014/main" id="{E6497540-E168-9282-54E9-8AC18D291DDB}"/>
              </a:ext>
            </a:extLst>
          </p:cNvPr>
          <p:cNvSpPr/>
          <p:nvPr/>
        </p:nvSpPr>
        <p:spPr>
          <a:xfrm>
            <a:off x="7811453" y="5539012"/>
            <a:ext cx="1159903" cy="487500"/>
          </a:xfrm>
          <a:prstGeom prst="rect">
            <a:avLst/>
          </a:prstGeom>
          <a:solidFill>
            <a:srgbClr val="5268A5">
              <a:alpha val="54902"/>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1100">
                <a:latin typeface="Helvetica" pitchFamily="2" charset="0"/>
              </a:rPr>
              <a:t>GPU</a:t>
            </a:r>
            <a:endParaRPr sz="1100">
              <a:latin typeface="Helvetica" pitchFamily="2" charset="0"/>
            </a:endParaRPr>
          </a:p>
        </p:txBody>
      </p:sp>
      <p:sp>
        <p:nvSpPr>
          <p:cNvPr id="57" name="Google Shape;71;p14">
            <a:extLst>
              <a:ext uri="{FF2B5EF4-FFF2-40B4-BE49-F238E27FC236}">
                <a16:creationId xmlns:a16="http://schemas.microsoft.com/office/drawing/2014/main" id="{B3369CA2-D885-26E4-8636-64B7E66C52D7}"/>
              </a:ext>
            </a:extLst>
          </p:cNvPr>
          <p:cNvSpPr/>
          <p:nvPr/>
        </p:nvSpPr>
        <p:spPr>
          <a:xfrm>
            <a:off x="2565282" y="3911760"/>
            <a:ext cx="1466755" cy="1285800"/>
          </a:xfrm>
          <a:prstGeom prst="rect">
            <a:avLst/>
          </a:prstGeom>
          <a:solidFill>
            <a:srgbClr val="00A09D">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dirty="0">
                <a:latin typeface="Helvetica" pitchFamily="2" charset="0"/>
              </a:rPr>
              <a:t>Based on requests:</a:t>
            </a:r>
            <a:endParaRPr sz="1100" dirty="0">
              <a:latin typeface="Helvetica" pitchFamily="2" charset="0"/>
            </a:endParaRPr>
          </a:p>
          <a:p>
            <a:pPr marL="0" lvl="0" indent="0" algn="l" rtl="0">
              <a:spcBef>
                <a:spcPts val="0"/>
              </a:spcBef>
              <a:spcAft>
                <a:spcPts val="0"/>
              </a:spcAft>
              <a:buNone/>
            </a:pPr>
            <a:r>
              <a:rPr lang="zh-CN" sz="1100" dirty="0">
                <a:latin typeface="Helvetica" pitchFamily="2" charset="0"/>
              </a:rPr>
              <a:t>capacity：128c</a:t>
            </a:r>
            <a:endParaRPr sz="1100" dirty="0">
              <a:latin typeface="Helvetica" pitchFamily="2" charset="0"/>
            </a:endParaRPr>
          </a:p>
          <a:p>
            <a:pPr marL="0" lvl="0" indent="0" algn="l" rtl="0">
              <a:spcBef>
                <a:spcPts val="0"/>
              </a:spcBef>
              <a:spcAft>
                <a:spcPts val="0"/>
              </a:spcAft>
              <a:buNone/>
            </a:pPr>
            <a:r>
              <a:rPr lang="zh-CN" sz="1100" dirty="0">
                <a:latin typeface="Helvetica" pitchFamily="2" charset="0"/>
              </a:rPr>
              <a:t>allocatable：150c</a:t>
            </a:r>
            <a:endParaRPr sz="1100" dirty="0">
              <a:latin typeface="Helvetica" pitchFamily="2" charset="0"/>
            </a:endParaRPr>
          </a:p>
          <a:p>
            <a:pPr marL="0" lvl="0" indent="0" algn="l" rtl="0">
              <a:spcBef>
                <a:spcPts val="0"/>
              </a:spcBef>
              <a:spcAft>
                <a:spcPts val="0"/>
              </a:spcAft>
              <a:buNone/>
            </a:pPr>
            <a:r>
              <a:rPr lang="zh-CN" sz="1100" dirty="0">
                <a:latin typeface="Helvetica" pitchFamily="2" charset="0"/>
              </a:rPr>
              <a:t>requested: 130c</a:t>
            </a:r>
            <a:endParaRPr sz="1100" dirty="0">
              <a:latin typeface="Helvetica" pitchFamily="2" charset="0"/>
            </a:endParaRPr>
          </a:p>
          <a:p>
            <a:pPr marL="0" lvl="0" indent="0" algn="l" rtl="0">
              <a:spcBef>
                <a:spcPts val="0"/>
              </a:spcBef>
              <a:spcAft>
                <a:spcPts val="0"/>
              </a:spcAft>
              <a:buNone/>
            </a:pPr>
            <a:r>
              <a:rPr lang="zh-CN" sz="1100" dirty="0">
                <a:latin typeface="Helvetica" pitchFamily="2" charset="0"/>
              </a:rPr>
              <a:t>- app A：100c</a:t>
            </a:r>
            <a:endParaRPr sz="1100" dirty="0">
              <a:latin typeface="Helvetica" pitchFamily="2" charset="0"/>
            </a:endParaRPr>
          </a:p>
          <a:p>
            <a:pPr marL="0" lvl="0" indent="0" algn="l" rtl="0">
              <a:spcBef>
                <a:spcPts val="0"/>
              </a:spcBef>
              <a:spcAft>
                <a:spcPts val="0"/>
              </a:spcAft>
              <a:buNone/>
            </a:pPr>
            <a:r>
              <a:rPr lang="zh-CN" sz="1100" dirty="0">
                <a:latin typeface="Helvetica" pitchFamily="2" charset="0"/>
              </a:rPr>
              <a:t>- app B：30c</a:t>
            </a:r>
            <a:endParaRPr sz="1100" dirty="0">
              <a:latin typeface="Helvetica" pitchFamily="2" charset="0"/>
            </a:endParaRPr>
          </a:p>
        </p:txBody>
      </p:sp>
      <p:sp>
        <p:nvSpPr>
          <p:cNvPr id="59" name="Google Shape;73;p14">
            <a:extLst>
              <a:ext uri="{FF2B5EF4-FFF2-40B4-BE49-F238E27FC236}">
                <a16:creationId xmlns:a16="http://schemas.microsoft.com/office/drawing/2014/main" id="{5279DEE3-AFD4-2583-A793-A9FEBA11D54C}"/>
              </a:ext>
            </a:extLst>
          </p:cNvPr>
          <p:cNvSpPr/>
          <p:nvPr/>
        </p:nvSpPr>
        <p:spPr>
          <a:xfrm>
            <a:off x="7641503" y="3935334"/>
            <a:ext cx="1479767" cy="1285800"/>
          </a:xfrm>
          <a:prstGeom prst="rect">
            <a:avLst/>
          </a:prstGeom>
          <a:solidFill>
            <a:srgbClr val="2C85AE">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r>
              <a:rPr lang="en-US" altLang="zh-CN" sz="1100" dirty="0">
                <a:latin typeface="Helvetica" pitchFamily="2" charset="0"/>
              </a:rPr>
              <a:t>Based on </a:t>
            </a:r>
            <a:r>
              <a:rPr lang="en-US" altLang="zh-CN" sz="1100">
                <a:latin typeface="Helvetica" pitchFamily="2" charset="0"/>
              </a:rPr>
              <a:t>usages:</a:t>
            </a:r>
          </a:p>
          <a:p>
            <a:r>
              <a:rPr lang="zh-CN" altLang="zh-CN" sz="1100">
                <a:latin typeface="Helvetica" pitchFamily="2" charset="0"/>
              </a:rPr>
              <a:t>capacity</a:t>
            </a:r>
            <a:r>
              <a:rPr lang="zh-CN" altLang="zh-CN" sz="1100" dirty="0">
                <a:latin typeface="Helvetica" pitchFamily="2" charset="0"/>
              </a:rPr>
              <a:t>：10Gb</a:t>
            </a:r>
            <a:r>
              <a:rPr lang="zh-CN" altLang="zh-CN" sz="1100">
                <a:latin typeface="Helvetica" pitchFamily="2" charset="0"/>
              </a:rPr>
              <a:t>/s</a:t>
            </a:r>
            <a:endParaRPr lang="en-US" altLang="zh-CN" sz="1100">
              <a:latin typeface="Helvetica" pitchFamily="2" charset="0"/>
            </a:endParaRPr>
          </a:p>
          <a:p>
            <a:r>
              <a:rPr lang="zh-CN" altLang="zh-CN" sz="1100">
                <a:latin typeface="Helvetica" pitchFamily="2" charset="0"/>
              </a:rPr>
              <a:t>allocatable</a:t>
            </a:r>
            <a:r>
              <a:rPr lang="zh-CN" altLang="zh-CN" sz="1100" dirty="0">
                <a:latin typeface="Helvetica" pitchFamily="2" charset="0"/>
              </a:rPr>
              <a:t>：20Gb</a:t>
            </a:r>
            <a:r>
              <a:rPr lang="zh-CN" altLang="zh-CN" sz="1100">
                <a:latin typeface="Helvetica" pitchFamily="2" charset="0"/>
              </a:rPr>
              <a:t>/s</a:t>
            </a:r>
            <a:endParaRPr lang="en-US" altLang="zh-CN" sz="1100">
              <a:latin typeface="Helvetica" pitchFamily="2" charset="0"/>
            </a:endParaRPr>
          </a:p>
          <a:p>
            <a:r>
              <a:rPr lang="zh-CN" altLang="zh-CN" sz="1100">
                <a:latin typeface="Helvetica" pitchFamily="2" charset="0"/>
              </a:rPr>
              <a:t>usage</a:t>
            </a:r>
            <a:r>
              <a:rPr lang="zh-CN" altLang="zh-CN" sz="1100" dirty="0">
                <a:latin typeface="Helvetica" pitchFamily="2" charset="0"/>
              </a:rPr>
              <a:t>: 8Gb</a:t>
            </a:r>
            <a:r>
              <a:rPr lang="zh-CN" altLang="zh-CN" sz="1100">
                <a:latin typeface="Helvetica" pitchFamily="2" charset="0"/>
              </a:rPr>
              <a:t>/s</a:t>
            </a:r>
            <a:endParaRPr lang="en-US" altLang="zh-CN" sz="1100">
              <a:latin typeface="Helvetica" pitchFamily="2" charset="0"/>
            </a:endParaRPr>
          </a:p>
          <a:p>
            <a:r>
              <a:rPr lang="zh-CN" altLang="zh-CN" sz="1100">
                <a:latin typeface="Helvetica" pitchFamily="2" charset="0"/>
              </a:rPr>
              <a:t>- </a:t>
            </a:r>
            <a:r>
              <a:rPr lang="zh-CN" altLang="zh-CN" sz="1100" dirty="0">
                <a:latin typeface="Helvetica" pitchFamily="2" charset="0"/>
              </a:rPr>
              <a:t>app A：5Gb</a:t>
            </a:r>
            <a:r>
              <a:rPr lang="zh-CN" altLang="zh-CN" sz="1100">
                <a:latin typeface="Helvetica" pitchFamily="2" charset="0"/>
              </a:rPr>
              <a:t>/s</a:t>
            </a:r>
            <a:endParaRPr lang="en-US" altLang="zh-CN" sz="1100">
              <a:latin typeface="Helvetica" pitchFamily="2" charset="0"/>
            </a:endParaRPr>
          </a:p>
          <a:p>
            <a:r>
              <a:rPr lang="zh-CN" altLang="zh-CN" sz="1100">
                <a:latin typeface="Helvetica" pitchFamily="2" charset="0"/>
              </a:rPr>
              <a:t>- </a:t>
            </a:r>
            <a:r>
              <a:rPr lang="zh-CN" altLang="zh-CN" sz="1100" dirty="0">
                <a:latin typeface="Helvetica" pitchFamily="2" charset="0"/>
              </a:rPr>
              <a:t>app B：3Gb</a:t>
            </a:r>
            <a:r>
              <a:rPr lang="zh-CN" altLang="zh-CN" sz="1100">
                <a:latin typeface="Helvetica" pitchFamily="2" charset="0"/>
              </a:rPr>
              <a:t>/s</a:t>
            </a:r>
            <a:endParaRPr lang="en-US" altLang="zh-CN" sz="1100" dirty="0">
              <a:latin typeface="Helvetica" pitchFamily="2" charset="0"/>
            </a:endParaRPr>
          </a:p>
        </p:txBody>
      </p:sp>
      <p:sp>
        <p:nvSpPr>
          <p:cNvPr id="61" name="Google Shape;75;p14">
            <a:extLst>
              <a:ext uri="{FF2B5EF4-FFF2-40B4-BE49-F238E27FC236}">
                <a16:creationId xmlns:a16="http://schemas.microsoft.com/office/drawing/2014/main" id="{A57535A5-F1DD-6E7B-1E0D-F7C25C0C59C8}"/>
              </a:ext>
            </a:extLst>
          </p:cNvPr>
          <p:cNvSpPr/>
          <p:nvPr/>
        </p:nvSpPr>
        <p:spPr>
          <a:xfrm>
            <a:off x="427443" y="3162599"/>
            <a:ext cx="1404900" cy="1401774"/>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sz="1100" dirty="0">
                <a:solidFill>
                  <a:schemeClr val="bg1"/>
                </a:solidFill>
                <a:latin typeface="Helvetica" pitchFamily="2" charset="0"/>
              </a:rPr>
              <a:t>appA</a:t>
            </a:r>
            <a:endParaRPr sz="1100" dirty="0">
              <a:solidFill>
                <a:schemeClr val="bg1"/>
              </a:solidFill>
              <a:latin typeface="Helvetica" pitchFamily="2" charset="0"/>
            </a:endParaRPr>
          </a:p>
          <a:p>
            <a:pPr marL="0" lvl="0" indent="0" algn="l" rtl="0">
              <a:spcBef>
                <a:spcPts val="0"/>
              </a:spcBef>
              <a:spcAft>
                <a:spcPts val="0"/>
              </a:spcAft>
              <a:buNone/>
            </a:pPr>
            <a:r>
              <a:rPr lang="zh-CN" sz="1100" dirty="0">
                <a:solidFill>
                  <a:schemeClr val="bg1"/>
                </a:solidFill>
                <a:latin typeface="Helvetica" pitchFamily="2" charset="0"/>
              </a:rPr>
              <a:t>requests:</a:t>
            </a:r>
            <a:endParaRPr sz="1100" dirty="0">
              <a:solidFill>
                <a:schemeClr val="bg1"/>
              </a:solidFill>
              <a:latin typeface="Helvetica" pitchFamily="2" charset="0"/>
            </a:endParaRPr>
          </a:p>
          <a:p>
            <a:pPr marL="171450" lvl="0" indent="-171450" algn="l" rtl="0">
              <a:spcBef>
                <a:spcPts val="0"/>
              </a:spcBef>
              <a:spcAft>
                <a:spcPts val="0"/>
              </a:spcAft>
              <a:buFontTx/>
              <a:buChar char="-"/>
            </a:pPr>
            <a:r>
              <a:rPr lang="zh-CN" sz="1100" dirty="0">
                <a:solidFill>
                  <a:schemeClr val="bg1"/>
                </a:solidFill>
                <a:latin typeface="Helvetica" pitchFamily="2" charset="0"/>
              </a:rPr>
              <a:t>cpu: 100c</a:t>
            </a:r>
            <a:endParaRPr sz="1100" dirty="0">
              <a:solidFill>
                <a:schemeClr val="bg1"/>
              </a:solidFill>
              <a:latin typeface="Helvetica" pitchFamily="2" charset="0"/>
            </a:endParaRPr>
          </a:p>
          <a:p>
            <a:pPr marL="171450" lvl="0" indent="-171450" algn="l" rtl="0">
              <a:spcBef>
                <a:spcPts val="0"/>
              </a:spcBef>
              <a:spcAft>
                <a:spcPts val="0"/>
              </a:spcAft>
              <a:buFontTx/>
              <a:buChar char="-"/>
            </a:pPr>
            <a:r>
              <a:rPr lang="zh-CN" sz="1100" dirty="0">
                <a:solidFill>
                  <a:schemeClr val="bg1"/>
                </a:solidFill>
                <a:latin typeface="Helvetica" pitchFamily="2" charset="0"/>
              </a:rPr>
              <a:t>mem: 1Tb</a:t>
            </a:r>
            <a:endParaRPr sz="1100" dirty="0">
              <a:solidFill>
                <a:schemeClr val="bg1"/>
              </a:solidFill>
              <a:latin typeface="Helvetica" pitchFamily="2" charset="0"/>
            </a:endParaRPr>
          </a:p>
          <a:p>
            <a:pPr marL="171450" lvl="0" indent="-171450" algn="l" rtl="0">
              <a:spcBef>
                <a:spcPts val="0"/>
              </a:spcBef>
              <a:spcAft>
                <a:spcPts val="0"/>
              </a:spcAft>
              <a:buFontTx/>
              <a:buChar char="-"/>
            </a:pPr>
            <a:r>
              <a:rPr lang="zh-CN" sz="1100" dirty="0">
                <a:solidFill>
                  <a:schemeClr val="bg1"/>
                </a:solidFill>
                <a:latin typeface="Helvetica" pitchFamily="2" charset="0"/>
              </a:rPr>
              <a:t>network: 15Gb</a:t>
            </a:r>
            <a:endParaRPr lang="en-US" altLang="zh-CN" sz="1100" dirty="0">
              <a:solidFill>
                <a:schemeClr val="bg1"/>
              </a:solidFill>
              <a:latin typeface="Helvetica" pitchFamily="2" charset="0"/>
            </a:endParaRPr>
          </a:p>
          <a:p>
            <a:pPr marL="171450" lvl="0" indent="-171450" algn="l" rtl="0">
              <a:spcBef>
                <a:spcPts val="0"/>
              </a:spcBef>
              <a:spcAft>
                <a:spcPts val="0"/>
              </a:spcAft>
              <a:buFontTx/>
              <a:buChar char="-"/>
            </a:pPr>
            <a:r>
              <a:rPr lang="en-US" altLang="zh-CN" sz="1100" dirty="0">
                <a:solidFill>
                  <a:schemeClr val="bg1"/>
                </a:solidFill>
                <a:latin typeface="Helvetica" pitchFamily="2" charset="0"/>
              </a:rPr>
              <a:t>GPU: 10</a:t>
            </a:r>
            <a:endParaRPr sz="1100" dirty="0">
              <a:solidFill>
                <a:schemeClr val="bg1"/>
              </a:solidFill>
              <a:latin typeface="Helvetica" pitchFamily="2" charset="0"/>
            </a:endParaRPr>
          </a:p>
        </p:txBody>
      </p:sp>
      <p:sp>
        <p:nvSpPr>
          <p:cNvPr id="62" name="Google Shape;76;p14">
            <a:extLst>
              <a:ext uri="{FF2B5EF4-FFF2-40B4-BE49-F238E27FC236}">
                <a16:creationId xmlns:a16="http://schemas.microsoft.com/office/drawing/2014/main" id="{C445CA68-E6E8-F1A2-D29B-9866FADB2CB7}"/>
              </a:ext>
            </a:extLst>
          </p:cNvPr>
          <p:cNvSpPr/>
          <p:nvPr/>
        </p:nvSpPr>
        <p:spPr>
          <a:xfrm>
            <a:off x="427443" y="4878323"/>
            <a:ext cx="1404900" cy="1091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zh-CN" sz="1100">
                <a:solidFill>
                  <a:schemeClr val="bg1"/>
                </a:solidFill>
                <a:latin typeface="Helvetica" pitchFamily="2" charset="0"/>
              </a:rPr>
              <a:t>appB</a:t>
            </a:r>
            <a:endParaRPr sz="1100">
              <a:solidFill>
                <a:schemeClr val="bg1"/>
              </a:solidFill>
              <a:latin typeface="Helvetica" pitchFamily="2" charset="0"/>
            </a:endParaRPr>
          </a:p>
          <a:p>
            <a:pPr marL="0" lvl="0" indent="0" algn="l" rtl="0">
              <a:spcBef>
                <a:spcPts val="0"/>
              </a:spcBef>
              <a:spcAft>
                <a:spcPts val="0"/>
              </a:spcAft>
              <a:buNone/>
            </a:pPr>
            <a:r>
              <a:rPr lang="zh-CN" sz="1100">
                <a:solidFill>
                  <a:schemeClr val="bg1"/>
                </a:solidFill>
                <a:latin typeface="Helvetica" pitchFamily="2" charset="0"/>
              </a:rPr>
              <a:t>requests:</a:t>
            </a:r>
            <a:endParaRPr sz="1100">
              <a:solidFill>
                <a:schemeClr val="bg1"/>
              </a:solidFill>
              <a:latin typeface="Helvetica" pitchFamily="2" charset="0"/>
            </a:endParaRPr>
          </a:p>
          <a:p>
            <a:pPr marL="0" lvl="0" indent="0" algn="l" rtl="0">
              <a:spcBef>
                <a:spcPts val="0"/>
              </a:spcBef>
              <a:spcAft>
                <a:spcPts val="0"/>
              </a:spcAft>
              <a:buNone/>
            </a:pPr>
            <a:r>
              <a:rPr lang="zh-CN" sz="1100">
                <a:solidFill>
                  <a:schemeClr val="bg1"/>
                </a:solidFill>
                <a:latin typeface="Helvetica" pitchFamily="2" charset="0"/>
              </a:rPr>
              <a:t>- cpu: 30c</a:t>
            </a:r>
            <a:endParaRPr sz="1100">
              <a:solidFill>
                <a:schemeClr val="bg1"/>
              </a:solidFill>
              <a:latin typeface="Helvetica" pitchFamily="2" charset="0"/>
            </a:endParaRPr>
          </a:p>
          <a:p>
            <a:pPr marL="0" lvl="0" indent="0" algn="l" rtl="0">
              <a:spcBef>
                <a:spcPts val="0"/>
              </a:spcBef>
              <a:spcAft>
                <a:spcPts val="0"/>
              </a:spcAft>
              <a:buNone/>
            </a:pPr>
            <a:r>
              <a:rPr lang="zh-CN" sz="1100">
                <a:solidFill>
                  <a:schemeClr val="bg1"/>
                </a:solidFill>
                <a:latin typeface="Helvetica" pitchFamily="2" charset="0"/>
              </a:rPr>
              <a:t>- mem: 0.5Tb</a:t>
            </a:r>
            <a:endParaRPr sz="1100">
              <a:solidFill>
                <a:schemeClr val="bg1"/>
              </a:solidFill>
              <a:latin typeface="Helvetica" pitchFamily="2" charset="0"/>
            </a:endParaRPr>
          </a:p>
          <a:p>
            <a:pPr marL="0" lvl="0" indent="0" algn="l" rtl="0">
              <a:spcBef>
                <a:spcPts val="0"/>
              </a:spcBef>
              <a:spcAft>
                <a:spcPts val="0"/>
              </a:spcAft>
              <a:buNone/>
            </a:pPr>
            <a:r>
              <a:rPr lang="zh-CN" sz="1100">
                <a:solidFill>
                  <a:schemeClr val="bg1"/>
                </a:solidFill>
                <a:latin typeface="Helvetica" pitchFamily="2" charset="0"/>
              </a:rPr>
              <a:t>- network: 5Gb</a:t>
            </a:r>
            <a:endParaRPr sz="1100">
              <a:solidFill>
                <a:schemeClr val="bg1"/>
              </a:solidFill>
              <a:latin typeface="Helvetica" pitchFamily="2" charset="0"/>
            </a:endParaRPr>
          </a:p>
        </p:txBody>
      </p:sp>
      <p:sp>
        <p:nvSpPr>
          <p:cNvPr id="63" name="Google Shape;77;p14">
            <a:extLst>
              <a:ext uri="{FF2B5EF4-FFF2-40B4-BE49-F238E27FC236}">
                <a16:creationId xmlns:a16="http://schemas.microsoft.com/office/drawing/2014/main" id="{6489EB58-30BE-FC69-2622-E5D295DB64D3}"/>
              </a:ext>
            </a:extLst>
          </p:cNvPr>
          <p:cNvSpPr/>
          <p:nvPr/>
        </p:nvSpPr>
        <p:spPr>
          <a:xfrm>
            <a:off x="2565283" y="3181892"/>
            <a:ext cx="1477427" cy="529500"/>
          </a:xfrm>
          <a:prstGeom prst="rect">
            <a:avLst/>
          </a:prstGeom>
          <a:solidFill>
            <a:srgbClr val="00A09D">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dirty="0">
                <a:latin typeface="Helvetica" pitchFamily="2" charset="0"/>
              </a:rPr>
              <a:t>CPU Price</a:t>
            </a:r>
            <a:r>
              <a:rPr lang="zh-CN" sz="1100" dirty="0">
                <a:latin typeface="Helvetica" pitchFamily="2" charset="0"/>
              </a:rPr>
              <a:t>：</a:t>
            </a:r>
            <a:endParaRPr sz="1100" dirty="0">
              <a:latin typeface="Helvetica" pitchFamily="2" charset="0"/>
            </a:endParaRPr>
          </a:p>
          <a:p>
            <a:pPr marL="0" lvl="0" indent="0" algn="l" rtl="0">
              <a:spcBef>
                <a:spcPts val="0"/>
              </a:spcBef>
              <a:spcAft>
                <a:spcPts val="0"/>
              </a:spcAft>
              <a:buNone/>
            </a:pPr>
            <a:r>
              <a:rPr lang="zh-CN" sz="1100" dirty="0">
                <a:latin typeface="Helvetica" pitchFamily="2" charset="0"/>
              </a:rPr>
              <a:t>1c=50</a:t>
            </a:r>
            <a:r>
              <a:rPr lang="en-US" altLang="zh-CN" sz="1100" dirty="0">
                <a:latin typeface="Helvetica" pitchFamily="2" charset="0"/>
              </a:rPr>
              <a:t>/month</a:t>
            </a:r>
            <a:endParaRPr sz="1100" dirty="0">
              <a:latin typeface="Helvetica" pitchFamily="2" charset="0"/>
            </a:endParaRPr>
          </a:p>
        </p:txBody>
      </p:sp>
      <p:sp>
        <p:nvSpPr>
          <p:cNvPr id="64" name="Google Shape;78;p14">
            <a:extLst>
              <a:ext uri="{FF2B5EF4-FFF2-40B4-BE49-F238E27FC236}">
                <a16:creationId xmlns:a16="http://schemas.microsoft.com/office/drawing/2014/main" id="{C1879BBD-8C44-B7D7-CD9B-821EA848BBAC}"/>
              </a:ext>
            </a:extLst>
          </p:cNvPr>
          <p:cNvSpPr/>
          <p:nvPr/>
        </p:nvSpPr>
        <p:spPr>
          <a:xfrm>
            <a:off x="4279366" y="3181892"/>
            <a:ext cx="1477427" cy="529500"/>
          </a:xfrm>
          <a:prstGeom prst="rect">
            <a:avLst/>
          </a:prstGeom>
          <a:solidFill>
            <a:srgbClr val="0099A5">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Helvetica" pitchFamily="2" charset="0"/>
              </a:rPr>
              <a:t>…</a:t>
            </a:r>
            <a:endParaRPr sz="1100" dirty="0">
              <a:latin typeface="Helvetica" pitchFamily="2" charset="0"/>
            </a:endParaRPr>
          </a:p>
        </p:txBody>
      </p:sp>
      <p:sp>
        <p:nvSpPr>
          <p:cNvPr id="65" name="Google Shape;79;p14">
            <a:extLst>
              <a:ext uri="{FF2B5EF4-FFF2-40B4-BE49-F238E27FC236}">
                <a16:creationId xmlns:a16="http://schemas.microsoft.com/office/drawing/2014/main" id="{763179B0-3553-2458-0B26-6BE72ABD1CE3}"/>
              </a:ext>
            </a:extLst>
          </p:cNvPr>
          <p:cNvSpPr/>
          <p:nvPr/>
        </p:nvSpPr>
        <p:spPr>
          <a:xfrm>
            <a:off x="7669231" y="3181892"/>
            <a:ext cx="1462711" cy="529500"/>
          </a:xfrm>
          <a:prstGeom prst="rect">
            <a:avLst/>
          </a:prstGeom>
          <a:solidFill>
            <a:srgbClr val="2C85AE">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dirty="0">
                <a:latin typeface="Helvetica" pitchFamily="2" charset="0"/>
              </a:rPr>
              <a:t>NW Price</a:t>
            </a:r>
            <a:endParaRPr sz="1100" dirty="0">
              <a:latin typeface="Helvetica" pitchFamily="2" charset="0"/>
            </a:endParaRPr>
          </a:p>
          <a:p>
            <a:pPr marL="0" lvl="0" indent="0" algn="l" rtl="0">
              <a:spcBef>
                <a:spcPts val="0"/>
              </a:spcBef>
              <a:spcAft>
                <a:spcPts val="0"/>
              </a:spcAft>
              <a:buNone/>
            </a:pPr>
            <a:r>
              <a:rPr lang="zh-CN" sz="1100" dirty="0">
                <a:latin typeface="Helvetica" pitchFamily="2" charset="0"/>
              </a:rPr>
              <a:t>1Gb/s=20</a:t>
            </a:r>
            <a:r>
              <a:rPr lang="en-US" altLang="zh-CN" sz="1100" dirty="0">
                <a:latin typeface="Helvetica" pitchFamily="2" charset="0"/>
              </a:rPr>
              <a:t>/month</a:t>
            </a:r>
            <a:endParaRPr sz="1100" dirty="0">
              <a:latin typeface="Helvetica" pitchFamily="2" charset="0"/>
            </a:endParaRPr>
          </a:p>
        </p:txBody>
      </p:sp>
      <p:sp>
        <p:nvSpPr>
          <p:cNvPr id="67" name="Google Shape;81;p14">
            <a:extLst>
              <a:ext uri="{FF2B5EF4-FFF2-40B4-BE49-F238E27FC236}">
                <a16:creationId xmlns:a16="http://schemas.microsoft.com/office/drawing/2014/main" id="{50B61382-DF9C-60E9-BFF0-40251B867A86}"/>
              </a:ext>
            </a:extLst>
          </p:cNvPr>
          <p:cNvSpPr/>
          <p:nvPr/>
        </p:nvSpPr>
        <p:spPr>
          <a:xfrm>
            <a:off x="9368597" y="3181892"/>
            <a:ext cx="1462710" cy="529500"/>
          </a:xfrm>
          <a:prstGeom prst="rect">
            <a:avLst/>
          </a:prstGeom>
          <a:solidFill>
            <a:srgbClr val="5B9BD5">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dirty="0">
                <a:latin typeface="Helvetica" pitchFamily="2" charset="0"/>
              </a:rPr>
              <a:t>GPU Price</a:t>
            </a:r>
            <a:endParaRPr sz="1100" dirty="0">
              <a:latin typeface="Helvetica" pitchFamily="2" charset="0"/>
            </a:endParaRPr>
          </a:p>
          <a:p>
            <a:pPr marL="0" lvl="0" indent="0" algn="l" rtl="0">
              <a:spcBef>
                <a:spcPts val="0"/>
              </a:spcBef>
              <a:spcAft>
                <a:spcPts val="0"/>
              </a:spcAft>
              <a:buNone/>
            </a:pPr>
            <a:r>
              <a:rPr lang="zh-CN" sz="1100" dirty="0">
                <a:latin typeface="Helvetica" pitchFamily="2" charset="0"/>
              </a:rPr>
              <a:t>1</a:t>
            </a:r>
            <a:r>
              <a:rPr lang="en-US" altLang="zh-CN" sz="1100" dirty="0">
                <a:latin typeface="Helvetica" pitchFamily="2" charset="0"/>
              </a:rPr>
              <a:t>c</a:t>
            </a:r>
            <a:r>
              <a:rPr lang="zh-CN" sz="1100" dirty="0">
                <a:latin typeface="Helvetica" pitchFamily="2" charset="0"/>
              </a:rPr>
              <a:t>=xxxx</a:t>
            </a:r>
            <a:r>
              <a:rPr lang="en-US" altLang="zh-CN" sz="1100" dirty="0">
                <a:latin typeface="Helvetica" pitchFamily="2" charset="0"/>
              </a:rPr>
              <a:t>/month</a:t>
            </a:r>
            <a:endParaRPr sz="1100" dirty="0">
              <a:latin typeface="Helvetica" pitchFamily="2" charset="0"/>
            </a:endParaRPr>
          </a:p>
        </p:txBody>
      </p:sp>
      <p:sp>
        <p:nvSpPr>
          <p:cNvPr id="68" name="Google Shape;82;p14">
            <a:extLst>
              <a:ext uri="{FF2B5EF4-FFF2-40B4-BE49-F238E27FC236}">
                <a16:creationId xmlns:a16="http://schemas.microsoft.com/office/drawing/2014/main" id="{9EA89AF2-7F54-A435-D3C6-3E5638D9B0B4}"/>
              </a:ext>
            </a:extLst>
          </p:cNvPr>
          <p:cNvSpPr/>
          <p:nvPr/>
        </p:nvSpPr>
        <p:spPr>
          <a:xfrm>
            <a:off x="9368596" y="3935334"/>
            <a:ext cx="1462711" cy="1285800"/>
          </a:xfrm>
          <a:prstGeom prst="rect">
            <a:avLst/>
          </a:prstGeom>
          <a:solidFill>
            <a:srgbClr val="5B9BD5">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r>
              <a:rPr lang="en-US" altLang="zh-CN" sz="1100" dirty="0">
                <a:latin typeface="Helvetica" pitchFamily="2" charset="0"/>
              </a:rPr>
              <a:t>Based on </a:t>
            </a:r>
            <a:r>
              <a:rPr lang="en-US" altLang="zh-CN" sz="1100">
                <a:latin typeface="Helvetica" pitchFamily="2" charset="0"/>
              </a:rPr>
              <a:t>Quota:</a:t>
            </a:r>
          </a:p>
          <a:p>
            <a:r>
              <a:rPr lang="zh-CN" altLang="zh-CN" sz="1100">
                <a:latin typeface="Helvetica" pitchFamily="2" charset="0"/>
              </a:rPr>
              <a:t>appA</a:t>
            </a:r>
            <a:r>
              <a:rPr lang="zh-CN" altLang="zh-CN" sz="1100" dirty="0">
                <a:latin typeface="Helvetica" pitchFamily="2" charset="0"/>
              </a:rPr>
              <a:t>：10</a:t>
            </a:r>
            <a:endParaRPr lang="zh-CN" altLang="en-US" sz="1100" dirty="0">
              <a:latin typeface="Helvetica" pitchFamily="2" charset="0"/>
            </a:endParaRPr>
          </a:p>
          <a:p>
            <a:r>
              <a:rPr lang="en-HK" altLang="zh-CN" sz="1100" dirty="0" err="1">
                <a:latin typeface="Helvetica" pitchFamily="2" charset="0"/>
              </a:rPr>
              <a:t>appB</a:t>
            </a:r>
            <a:r>
              <a:rPr lang="zh-CN" altLang="en-HK" sz="1100" dirty="0">
                <a:latin typeface="Helvetica" pitchFamily="2" charset="0"/>
              </a:rPr>
              <a:t>：</a:t>
            </a:r>
            <a:r>
              <a:rPr lang="en-HK" altLang="zh-CN" sz="1100" dirty="0">
                <a:latin typeface="Helvetica" pitchFamily="2" charset="0"/>
              </a:rPr>
              <a:t>20</a:t>
            </a:r>
            <a:endParaRPr lang="zh-CN" altLang="en-US" sz="1100" dirty="0">
              <a:latin typeface="Helvetica" pitchFamily="2" charset="0"/>
            </a:endParaRPr>
          </a:p>
        </p:txBody>
      </p:sp>
      <p:cxnSp>
        <p:nvCxnSpPr>
          <p:cNvPr id="69" name="Google Shape;83;p14">
            <a:extLst>
              <a:ext uri="{FF2B5EF4-FFF2-40B4-BE49-F238E27FC236}">
                <a16:creationId xmlns:a16="http://schemas.microsoft.com/office/drawing/2014/main" id="{94B3FAB9-03DD-541A-6AEF-F15E2CDD24DA}"/>
              </a:ext>
            </a:extLst>
          </p:cNvPr>
          <p:cNvCxnSpPr>
            <a:cxnSpLocks/>
            <a:stCxn id="50" idx="2"/>
            <a:endCxn id="49" idx="0"/>
          </p:cNvCxnSpPr>
          <p:nvPr/>
        </p:nvCxnSpPr>
        <p:spPr>
          <a:xfrm flipH="1">
            <a:off x="6688595" y="3823363"/>
            <a:ext cx="1" cy="64650"/>
          </a:xfrm>
          <a:prstGeom prst="straightConnector1">
            <a:avLst/>
          </a:prstGeom>
          <a:noFill/>
          <a:ln w="9525" cap="flat" cmpd="sng">
            <a:solidFill>
              <a:srgbClr val="000000"/>
            </a:solidFill>
            <a:prstDash val="solid"/>
            <a:round/>
            <a:headEnd type="none" w="med" len="med"/>
            <a:tailEnd type="triangle" w="med" len="med"/>
          </a:ln>
        </p:spPr>
      </p:cxnSp>
      <p:cxnSp>
        <p:nvCxnSpPr>
          <p:cNvPr id="70" name="Google Shape;84;p14">
            <a:extLst>
              <a:ext uri="{FF2B5EF4-FFF2-40B4-BE49-F238E27FC236}">
                <a16:creationId xmlns:a16="http://schemas.microsoft.com/office/drawing/2014/main" id="{7B764D8D-28F1-71F4-EB35-F89EEC5EE4D2}"/>
              </a:ext>
            </a:extLst>
          </p:cNvPr>
          <p:cNvCxnSpPr>
            <a:cxnSpLocks/>
            <a:stCxn id="49" idx="1"/>
            <a:endCxn id="61" idx="3"/>
          </p:cNvCxnSpPr>
          <p:nvPr/>
        </p:nvCxnSpPr>
        <p:spPr>
          <a:xfrm flipH="1" flipV="1">
            <a:off x="1832343" y="3863486"/>
            <a:ext cx="595148" cy="725414"/>
          </a:xfrm>
          <a:prstGeom prst="straightConnector1">
            <a:avLst/>
          </a:prstGeom>
          <a:noFill/>
          <a:ln w="9525" cap="flat" cmpd="sng">
            <a:solidFill>
              <a:srgbClr val="000000"/>
            </a:solidFill>
            <a:prstDash val="solid"/>
            <a:round/>
            <a:headEnd type="none" w="med" len="med"/>
            <a:tailEnd type="triangle" w="med" len="med"/>
          </a:ln>
        </p:spPr>
      </p:cxnSp>
      <p:cxnSp>
        <p:nvCxnSpPr>
          <p:cNvPr id="71" name="Google Shape;85;p14">
            <a:extLst>
              <a:ext uri="{FF2B5EF4-FFF2-40B4-BE49-F238E27FC236}">
                <a16:creationId xmlns:a16="http://schemas.microsoft.com/office/drawing/2014/main" id="{DCC677B6-C64E-6768-A90A-C41852743362}"/>
              </a:ext>
            </a:extLst>
          </p:cNvPr>
          <p:cNvCxnSpPr>
            <a:cxnSpLocks/>
            <a:stCxn id="49" idx="1"/>
            <a:endCxn id="62" idx="3"/>
          </p:cNvCxnSpPr>
          <p:nvPr/>
        </p:nvCxnSpPr>
        <p:spPr>
          <a:xfrm flipH="1">
            <a:off x="1832343" y="4588900"/>
            <a:ext cx="595148" cy="835273"/>
          </a:xfrm>
          <a:prstGeom prst="straightConnector1">
            <a:avLst/>
          </a:prstGeom>
          <a:noFill/>
          <a:ln w="9525" cap="flat" cmpd="sng">
            <a:solidFill>
              <a:srgbClr val="000000"/>
            </a:solidFill>
            <a:prstDash val="solid"/>
            <a:round/>
            <a:headEnd type="none" w="med" len="med"/>
            <a:tailEnd type="triangle" w="med" len="med"/>
          </a:ln>
        </p:spPr>
      </p:cxnSp>
      <p:sp>
        <p:nvSpPr>
          <p:cNvPr id="73" name="Google Shape;87;p14">
            <a:extLst>
              <a:ext uri="{FF2B5EF4-FFF2-40B4-BE49-F238E27FC236}">
                <a16:creationId xmlns:a16="http://schemas.microsoft.com/office/drawing/2014/main" id="{3329E08F-601C-6DA7-BB21-2041670C33C1}"/>
              </a:ext>
            </a:extLst>
          </p:cNvPr>
          <p:cNvSpPr/>
          <p:nvPr/>
        </p:nvSpPr>
        <p:spPr>
          <a:xfrm>
            <a:off x="2555488" y="2644749"/>
            <a:ext cx="1476550" cy="369332"/>
          </a:xfrm>
          <a:prstGeom prst="rect">
            <a:avLst/>
          </a:prstGeom>
          <a:solidFill>
            <a:schemeClr val="accent5">
              <a:lumMod val="60000"/>
              <a:lumOff val="40000"/>
            </a:scheme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latin typeface="Helvetica" pitchFamily="2" charset="0"/>
              </a:rPr>
              <a:t>Unit Price</a:t>
            </a:r>
            <a:endParaRPr sz="1100" dirty="0">
              <a:latin typeface="Helvetica" pitchFamily="2" charset="0"/>
            </a:endParaRPr>
          </a:p>
        </p:txBody>
      </p:sp>
      <p:sp>
        <p:nvSpPr>
          <p:cNvPr id="74" name="Google Shape;88;p14">
            <a:extLst>
              <a:ext uri="{FF2B5EF4-FFF2-40B4-BE49-F238E27FC236}">
                <a16:creationId xmlns:a16="http://schemas.microsoft.com/office/drawing/2014/main" id="{2CBB07B4-2808-8ACA-23B1-42BAA0344801}"/>
              </a:ext>
            </a:extLst>
          </p:cNvPr>
          <p:cNvSpPr/>
          <p:nvPr/>
        </p:nvSpPr>
        <p:spPr>
          <a:xfrm>
            <a:off x="4258765" y="2644749"/>
            <a:ext cx="1476550" cy="369332"/>
          </a:xfrm>
          <a:prstGeom prst="rect">
            <a:avLst/>
          </a:prstGeom>
          <a:solidFill>
            <a:schemeClr val="accent5">
              <a:lumMod val="60000"/>
              <a:lumOff val="40000"/>
            </a:scheme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latin typeface="Helvetica" pitchFamily="2" charset="0"/>
              </a:rPr>
              <a:t>Old Gen Discount</a:t>
            </a:r>
            <a:endParaRPr sz="1100" dirty="0">
              <a:latin typeface="Helvetica" pitchFamily="2" charset="0"/>
            </a:endParaRPr>
          </a:p>
        </p:txBody>
      </p:sp>
      <p:sp>
        <p:nvSpPr>
          <p:cNvPr id="75" name="Google Shape;89;p14">
            <a:extLst>
              <a:ext uri="{FF2B5EF4-FFF2-40B4-BE49-F238E27FC236}">
                <a16:creationId xmlns:a16="http://schemas.microsoft.com/office/drawing/2014/main" id="{9270163C-6B83-9993-D898-A23BC6FB2A84}"/>
              </a:ext>
            </a:extLst>
          </p:cNvPr>
          <p:cNvSpPr/>
          <p:nvPr/>
        </p:nvSpPr>
        <p:spPr>
          <a:xfrm>
            <a:off x="6004121" y="2631831"/>
            <a:ext cx="1476550" cy="369332"/>
          </a:xfrm>
          <a:prstGeom prst="rect">
            <a:avLst/>
          </a:prstGeom>
          <a:solidFill>
            <a:schemeClr val="accent5">
              <a:lumMod val="60000"/>
              <a:lumOff val="40000"/>
            </a:scheme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latin typeface="Helvetica" pitchFamily="2" charset="0"/>
              </a:rPr>
              <a:t>Microcore Discount</a:t>
            </a:r>
            <a:endParaRPr sz="1100" dirty="0">
              <a:latin typeface="Helvetica" pitchFamily="2" charset="0"/>
            </a:endParaRPr>
          </a:p>
        </p:txBody>
      </p:sp>
      <p:sp>
        <p:nvSpPr>
          <p:cNvPr id="76" name="Google Shape;90;p14">
            <a:extLst>
              <a:ext uri="{FF2B5EF4-FFF2-40B4-BE49-F238E27FC236}">
                <a16:creationId xmlns:a16="http://schemas.microsoft.com/office/drawing/2014/main" id="{2DFCD248-8A1C-8D98-D7B8-A679D663DEC1}"/>
              </a:ext>
            </a:extLst>
          </p:cNvPr>
          <p:cNvSpPr/>
          <p:nvPr/>
        </p:nvSpPr>
        <p:spPr>
          <a:xfrm>
            <a:off x="7665319" y="2644749"/>
            <a:ext cx="1476550" cy="369332"/>
          </a:xfrm>
          <a:prstGeom prst="rect">
            <a:avLst/>
          </a:prstGeom>
          <a:solidFill>
            <a:schemeClr val="accent5">
              <a:lumMod val="60000"/>
              <a:lumOff val="40000"/>
            </a:scheme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latin typeface="Helvetica" pitchFamily="2" charset="0"/>
              </a:rPr>
              <a:t>Old Region Discount</a:t>
            </a:r>
            <a:endParaRPr sz="1100" dirty="0">
              <a:latin typeface="Helvetica" pitchFamily="2" charset="0"/>
            </a:endParaRPr>
          </a:p>
        </p:txBody>
      </p:sp>
      <p:sp>
        <p:nvSpPr>
          <p:cNvPr id="77" name="Google Shape;91;p14">
            <a:extLst>
              <a:ext uri="{FF2B5EF4-FFF2-40B4-BE49-F238E27FC236}">
                <a16:creationId xmlns:a16="http://schemas.microsoft.com/office/drawing/2014/main" id="{FFC7664E-7AE1-8791-CA53-23177AEE6785}"/>
              </a:ext>
            </a:extLst>
          </p:cNvPr>
          <p:cNvSpPr/>
          <p:nvPr/>
        </p:nvSpPr>
        <p:spPr>
          <a:xfrm>
            <a:off x="9368597" y="2644749"/>
            <a:ext cx="1476550" cy="369332"/>
          </a:xfrm>
          <a:prstGeom prst="rect">
            <a:avLst/>
          </a:prstGeom>
          <a:solidFill>
            <a:schemeClr val="accent5">
              <a:lumMod val="60000"/>
              <a:lumOff val="40000"/>
            </a:schemeClr>
          </a:solidFill>
          <a:ln w="9525"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100" dirty="0">
                <a:latin typeface="Helvetica" pitchFamily="2" charset="0"/>
              </a:rPr>
              <a:t>Migratable Discount</a:t>
            </a:r>
            <a:endParaRPr sz="1100" dirty="0">
              <a:latin typeface="Helvetica" pitchFamily="2" charset="0"/>
            </a:endParaRPr>
          </a:p>
        </p:txBody>
      </p:sp>
      <p:sp>
        <p:nvSpPr>
          <p:cNvPr id="80" name="Google Shape;94;p14">
            <a:extLst>
              <a:ext uri="{FF2B5EF4-FFF2-40B4-BE49-F238E27FC236}">
                <a16:creationId xmlns:a16="http://schemas.microsoft.com/office/drawing/2014/main" id="{62C14287-7893-D8E9-341C-377258A2BD16}"/>
              </a:ext>
            </a:extLst>
          </p:cNvPr>
          <p:cNvSpPr/>
          <p:nvPr/>
        </p:nvSpPr>
        <p:spPr>
          <a:xfrm>
            <a:off x="4279366" y="3922010"/>
            <a:ext cx="1466755" cy="1285800"/>
          </a:xfrm>
          <a:prstGeom prst="rect">
            <a:avLst/>
          </a:prstGeom>
          <a:solidFill>
            <a:srgbClr val="0099A5">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r>
              <a:rPr lang="en-US" altLang="zh-CN" sz="1100" dirty="0">
                <a:latin typeface="Helvetica" pitchFamily="2" charset="0"/>
              </a:rPr>
              <a:t>…</a:t>
            </a:r>
          </a:p>
        </p:txBody>
      </p:sp>
      <p:sp>
        <p:nvSpPr>
          <p:cNvPr id="81" name="Google Shape;95;p14">
            <a:extLst>
              <a:ext uri="{FF2B5EF4-FFF2-40B4-BE49-F238E27FC236}">
                <a16:creationId xmlns:a16="http://schemas.microsoft.com/office/drawing/2014/main" id="{7A470FE6-5CAF-8484-ACEB-E95957F2348D}"/>
              </a:ext>
            </a:extLst>
          </p:cNvPr>
          <p:cNvSpPr/>
          <p:nvPr/>
        </p:nvSpPr>
        <p:spPr>
          <a:xfrm>
            <a:off x="5993449" y="3935334"/>
            <a:ext cx="1439126" cy="1285800"/>
          </a:xfrm>
          <a:prstGeom prst="rect">
            <a:avLst/>
          </a:prstGeom>
          <a:solidFill>
            <a:srgbClr val="1891AB">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r>
              <a:rPr lang="en-US" sz="1100">
                <a:latin typeface="Helvetica" pitchFamily="2" charset="0"/>
              </a:rPr>
              <a:t>…</a:t>
            </a:r>
            <a:endParaRPr lang="en-US" sz="1100" dirty="0">
              <a:latin typeface="Helvetica" pitchFamily="2" charset="0"/>
            </a:endParaRPr>
          </a:p>
        </p:txBody>
      </p:sp>
      <p:sp>
        <p:nvSpPr>
          <p:cNvPr id="85" name="Google Shape;99;p14">
            <a:extLst>
              <a:ext uri="{FF2B5EF4-FFF2-40B4-BE49-F238E27FC236}">
                <a16:creationId xmlns:a16="http://schemas.microsoft.com/office/drawing/2014/main" id="{DB271BE0-0653-1805-1F61-0BA282869FC2}"/>
              </a:ext>
            </a:extLst>
          </p:cNvPr>
          <p:cNvSpPr/>
          <p:nvPr/>
        </p:nvSpPr>
        <p:spPr>
          <a:xfrm>
            <a:off x="5993449" y="3181892"/>
            <a:ext cx="1439126" cy="529500"/>
          </a:xfrm>
          <a:prstGeom prst="rect">
            <a:avLst/>
          </a:prstGeom>
          <a:solidFill>
            <a:srgbClr val="1891AB">
              <a:alpha val="65098"/>
            </a:srgbClr>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Helvetica" pitchFamily="2" charset="0"/>
              </a:rPr>
              <a:t>…</a:t>
            </a:r>
            <a:endParaRPr sz="1100" dirty="0">
              <a:latin typeface="Helvetica" pitchFamily="2" charset="0"/>
            </a:endParaRPr>
          </a:p>
        </p:txBody>
      </p:sp>
      <p:sp>
        <p:nvSpPr>
          <p:cNvPr id="91" name="Google Shape;105;p14">
            <a:extLst>
              <a:ext uri="{FF2B5EF4-FFF2-40B4-BE49-F238E27FC236}">
                <a16:creationId xmlns:a16="http://schemas.microsoft.com/office/drawing/2014/main" id="{F27FE070-3069-DDD2-F2C8-1EB14594C712}"/>
              </a:ext>
            </a:extLst>
          </p:cNvPr>
          <p:cNvSpPr txBox="1"/>
          <p:nvPr/>
        </p:nvSpPr>
        <p:spPr>
          <a:xfrm>
            <a:off x="4032038" y="3246542"/>
            <a:ext cx="2580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a:latin typeface="Helvetica" pitchFamily="2" charset="0"/>
              </a:rPr>
              <a:t>+</a:t>
            </a:r>
            <a:endParaRPr>
              <a:latin typeface="Helvetica" pitchFamily="2" charset="0"/>
            </a:endParaRPr>
          </a:p>
        </p:txBody>
      </p:sp>
      <p:sp>
        <p:nvSpPr>
          <p:cNvPr id="92" name="Google Shape;106;p14">
            <a:extLst>
              <a:ext uri="{FF2B5EF4-FFF2-40B4-BE49-F238E27FC236}">
                <a16:creationId xmlns:a16="http://schemas.microsoft.com/office/drawing/2014/main" id="{69EA1884-B60D-52C9-6E5C-C7899D2F6F8A}"/>
              </a:ext>
            </a:extLst>
          </p:cNvPr>
          <p:cNvSpPr txBox="1"/>
          <p:nvPr/>
        </p:nvSpPr>
        <p:spPr>
          <a:xfrm>
            <a:off x="5746121" y="3246542"/>
            <a:ext cx="2580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a:latin typeface="Helvetica" pitchFamily="2" charset="0"/>
              </a:rPr>
              <a:t>+</a:t>
            </a:r>
            <a:endParaRPr>
              <a:latin typeface="Helvetica" pitchFamily="2" charset="0"/>
            </a:endParaRPr>
          </a:p>
        </p:txBody>
      </p:sp>
      <p:sp>
        <p:nvSpPr>
          <p:cNvPr id="93" name="Google Shape;107;p14">
            <a:extLst>
              <a:ext uri="{FF2B5EF4-FFF2-40B4-BE49-F238E27FC236}">
                <a16:creationId xmlns:a16="http://schemas.microsoft.com/office/drawing/2014/main" id="{16365CB4-1069-9D8C-D42C-65AF9F3C0B97}"/>
              </a:ext>
            </a:extLst>
          </p:cNvPr>
          <p:cNvSpPr txBox="1"/>
          <p:nvPr/>
        </p:nvSpPr>
        <p:spPr>
          <a:xfrm>
            <a:off x="7421903" y="3246542"/>
            <a:ext cx="2580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dirty="0">
                <a:latin typeface="Helvetica" pitchFamily="2" charset="0"/>
              </a:rPr>
              <a:t>+</a:t>
            </a:r>
            <a:endParaRPr dirty="0">
              <a:latin typeface="Helvetica" pitchFamily="2" charset="0"/>
            </a:endParaRPr>
          </a:p>
        </p:txBody>
      </p:sp>
      <p:sp>
        <p:nvSpPr>
          <p:cNvPr id="94" name="Google Shape;108;p14">
            <a:extLst>
              <a:ext uri="{FF2B5EF4-FFF2-40B4-BE49-F238E27FC236}">
                <a16:creationId xmlns:a16="http://schemas.microsoft.com/office/drawing/2014/main" id="{2A1840A2-6B15-8E26-F5A4-DD5D0D36131A}"/>
              </a:ext>
            </a:extLst>
          </p:cNvPr>
          <p:cNvSpPr txBox="1"/>
          <p:nvPr/>
        </p:nvSpPr>
        <p:spPr>
          <a:xfrm>
            <a:off x="9121270" y="3246542"/>
            <a:ext cx="2580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dirty="0">
                <a:latin typeface="Helvetica" pitchFamily="2" charset="0"/>
              </a:rPr>
              <a:t>+</a:t>
            </a:r>
            <a:endParaRPr dirty="0">
              <a:latin typeface="Helvetica" pitchFamily="2" charset="0"/>
            </a:endParaRPr>
          </a:p>
        </p:txBody>
      </p:sp>
      <p:pic>
        <p:nvPicPr>
          <p:cNvPr id="155" name="图片 154" descr="文本&#10;&#10;中度可信度描述已自动生成">
            <a:extLst>
              <a:ext uri="{FF2B5EF4-FFF2-40B4-BE49-F238E27FC236}">
                <a16:creationId xmlns:a16="http://schemas.microsoft.com/office/drawing/2014/main" id="{84F607F4-35D9-C41E-DD35-A1A9A443C94F}"/>
              </a:ext>
            </a:extLst>
          </p:cNvPr>
          <p:cNvPicPr>
            <a:picLocks noChangeAspect="1"/>
          </p:cNvPicPr>
          <p:nvPr/>
        </p:nvPicPr>
        <p:blipFill>
          <a:blip r:embed="rId2"/>
          <a:stretch>
            <a:fillRect/>
          </a:stretch>
        </p:blipFill>
        <p:spPr>
          <a:xfrm>
            <a:off x="7629215" y="1951312"/>
            <a:ext cx="2911420" cy="551957"/>
          </a:xfrm>
          <a:prstGeom prst="rect">
            <a:avLst/>
          </a:prstGeom>
        </p:spPr>
      </p:pic>
      <p:pic>
        <p:nvPicPr>
          <p:cNvPr id="157" name="图片 156">
            <a:extLst>
              <a:ext uri="{FF2B5EF4-FFF2-40B4-BE49-F238E27FC236}">
                <a16:creationId xmlns:a16="http://schemas.microsoft.com/office/drawing/2014/main" id="{5B2C6753-DC4B-CF49-0A02-BA6389C230A9}"/>
              </a:ext>
            </a:extLst>
          </p:cNvPr>
          <p:cNvPicPr>
            <a:picLocks noChangeAspect="1"/>
          </p:cNvPicPr>
          <p:nvPr/>
        </p:nvPicPr>
        <p:blipFill>
          <a:blip r:embed="rId3"/>
          <a:stretch>
            <a:fillRect/>
          </a:stretch>
        </p:blipFill>
        <p:spPr>
          <a:xfrm>
            <a:off x="7629222" y="1677238"/>
            <a:ext cx="4346220" cy="311455"/>
          </a:xfrm>
          <a:prstGeom prst="rect">
            <a:avLst/>
          </a:prstGeom>
        </p:spPr>
      </p:pic>
      <p:pic>
        <p:nvPicPr>
          <p:cNvPr id="159" name="图片 158" descr="文本&#10;&#10;描述已自动生成">
            <a:extLst>
              <a:ext uri="{FF2B5EF4-FFF2-40B4-BE49-F238E27FC236}">
                <a16:creationId xmlns:a16="http://schemas.microsoft.com/office/drawing/2014/main" id="{04C63E75-E457-57E0-B24B-52E2ADBA9F71}"/>
              </a:ext>
            </a:extLst>
          </p:cNvPr>
          <p:cNvPicPr>
            <a:picLocks noChangeAspect="1"/>
          </p:cNvPicPr>
          <p:nvPr/>
        </p:nvPicPr>
        <p:blipFill>
          <a:blip r:embed="rId4"/>
          <a:stretch>
            <a:fillRect/>
          </a:stretch>
        </p:blipFill>
        <p:spPr>
          <a:xfrm>
            <a:off x="7632192" y="1231306"/>
            <a:ext cx="3311596" cy="439769"/>
          </a:xfrm>
          <a:prstGeom prst="rect">
            <a:avLst/>
          </a:prstGeom>
        </p:spPr>
      </p:pic>
      <p:sp>
        <p:nvSpPr>
          <p:cNvPr id="160" name="文本框 159">
            <a:extLst>
              <a:ext uri="{FF2B5EF4-FFF2-40B4-BE49-F238E27FC236}">
                <a16:creationId xmlns:a16="http://schemas.microsoft.com/office/drawing/2014/main" id="{23CDD25E-4743-7396-367E-D970F738D256}"/>
              </a:ext>
            </a:extLst>
          </p:cNvPr>
          <p:cNvSpPr txBox="1"/>
          <p:nvPr/>
        </p:nvSpPr>
        <p:spPr>
          <a:xfrm>
            <a:off x="338328" y="1192204"/>
            <a:ext cx="6948441" cy="12003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kumimoji="1" lang="en-US" altLang="zh-CN" sz="1600" dirty="0"/>
              <a:t>Workloads charged based on </a:t>
            </a:r>
            <a:r>
              <a:rPr kumimoji="1" lang="en-US" altLang="zh-CN" sz="1600" b="1" dirty="0">
                <a:solidFill>
                  <a:schemeClr val="accent1"/>
                </a:solidFill>
              </a:rPr>
              <a:t>unit price</a:t>
            </a:r>
            <a:r>
              <a:rPr kumimoji="1" lang="en-US" altLang="zh-CN" sz="1600" dirty="0"/>
              <a:t>, pod count, and runtime </a:t>
            </a:r>
          </a:p>
          <a:p>
            <a:pPr marL="171450" indent="-171450">
              <a:lnSpc>
                <a:spcPct val="150000"/>
              </a:lnSpc>
              <a:buFont typeface="Arial" panose="020B0604020202020204" pitchFamily="34" charset="0"/>
              <a:buChar char="•"/>
            </a:pPr>
            <a:r>
              <a:rPr kumimoji="1" lang="en-US" altLang="zh-CN" sz="1600" dirty="0"/>
              <a:t>Unit price considers procurement, operation costs, </a:t>
            </a:r>
            <a:r>
              <a:rPr kumimoji="1" lang="en-US" altLang="zh-CN" sz="1600" b="1" dirty="0">
                <a:solidFill>
                  <a:schemeClr val="accent1"/>
                </a:solidFill>
              </a:rPr>
              <a:t>sell-through ratio</a:t>
            </a:r>
            <a:endParaRPr kumimoji="1" lang="en-US" altLang="zh-CN" sz="1600" dirty="0">
              <a:solidFill>
                <a:schemeClr val="accent1"/>
              </a:solidFill>
            </a:endParaRPr>
          </a:p>
          <a:p>
            <a:pPr marL="171450" indent="-171450">
              <a:lnSpc>
                <a:spcPct val="150000"/>
              </a:lnSpc>
              <a:buFont typeface="Arial" panose="020B0604020202020204" pitchFamily="34" charset="0"/>
              <a:buChar char="•"/>
            </a:pPr>
            <a:r>
              <a:rPr kumimoji="1" lang="en-US" altLang="zh-CN" sz="1600" b="1" dirty="0">
                <a:solidFill>
                  <a:schemeClr val="accent1"/>
                </a:solidFill>
              </a:rPr>
              <a:t>Discounts</a:t>
            </a:r>
            <a:r>
              <a:rPr kumimoji="1" lang="en-US" altLang="zh-CN" sz="1600" dirty="0"/>
              <a:t> promote team collaboration</a:t>
            </a:r>
            <a:endParaRPr kumimoji="1" lang="zh-CN" altLang="en-US" sz="1600" dirty="0"/>
          </a:p>
        </p:txBody>
      </p:sp>
      <p:sp>
        <p:nvSpPr>
          <p:cNvPr id="188" name="Google Shape;65;p14">
            <a:extLst>
              <a:ext uri="{FF2B5EF4-FFF2-40B4-BE49-F238E27FC236}">
                <a16:creationId xmlns:a16="http://schemas.microsoft.com/office/drawing/2014/main" id="{2B63F99E-EA70-F699-1171-9496F069C4A6}"/>
              </a:ext>
            </a:extLst>
          </p:cNvPr>
          <p:cNvSpPr/>
          <p:nvPr/>
        </p:nvSpPr>
        <p:spPr>
          <a:xfrm>
            <a:off x="9170714" y="5364052"/>
            <a:ext cx="804808" cy="104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1100" dirty="0">
                <a:latin typeface="Helvetica" pitchFamily="2" charset="0"/>
              </a:rPr>
              <a:t>Storages</a:t>
            </a:r>
            <a:endParaRPr sz="1100" dirty="0">
              <a:latin typeface="Helvetica" pitchFamily="2" charset="0"/>
            </a:endParaRPr>
          </a:p>
        </p:txBody>
      </p:sp>
      <p:sp>
        <p:nvSpPr>
          <p:cNvPr id="189" name="Google Shape;65;p14">
            <a:extLst>
              <a:ext uri="{FF2B5EF4-FFF2-40B4-BE49-F238E27FC236}">
                <a16:creationId xmlns:a16="http://schemas.microsoft.com/office/drawing/2014/main" id="{8AC450A4-9411-98A3-7E16-237148F6FF9F}"/>
              </a:ext>
            </a:extLst>
          </p:cNvPr>
          <p:cNvSpPr/>
          <p:nvPr/>
        </p:nvSpPr>
        <p:spPr>
          <a:xfrm>
            <a:off x="10063099" y="5364052"/>
            <a:ext cx="891982" cy="1042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1100" dirty="0">
                <a:latin typeface="Helvetica" pitchFamily="2" charset="0"/>
              </a:rPr>
              <a:t>Load Balancers</a:t>
            </a:r>
            <a:endParaRPr sz="1100" dirty="0">
              <a:latin typeface="Helvetica" pitchFamily="2" charset="0"/>
            </a:endParaRPr>
          </a:p>
        </p:txBody>
      </p:sp>
      <p:sp>
        <p:nvSpPr>
          <p:cNvPr id="218" name="文本框 217">
            <a:extLst>
              <a:ext uri="{FF2B5EF4-FFF2-40B4-BE49-F238E27FC236}">
                <a16:creationId xmlns:a16="http://schemas.microsoft.com/office/drawing/2014/main" id="{717779AB-9F51-7F02-6D84-B1D5D80128A1}"/>
              </a:ext>
            </a:extLst>
          </p:cNvPr>
          <p:cNvSpPr txBox="1"/>
          <p:nvPr/>
        </p:nvSpPr>
        <p:spPr>
          <a:xfrm>
            <a:off x="11032903" y="5657180"/>
            <a:ext cx="856325" cy="338554"/>
          </a:xfrm>
          <a:prstGeom prst="rect">
            <a:avLst/>
          </a:prstGeom>
          <a:noFill/>
        </p:spPr>
        <p:txBody>
          <a:bodyPr wrap="none" rtlCol="0">
            <a:spAutoFit/>
          </a:bodyPr>
          <a:lstStyle/>
          <a:p>
            <a:r>
              <a:rPr kumimoji="1" lang="en-US" altLang="zh-CN" sz="1600" b="1" dirty="0">
                <a:latin typeface="Helvetica" pitchFamily="2" charset="0"/>
              </a:rPr>
              <a:t>Assets</a:t>
            </a:r>
            <a:endParaRPr kumimoji="1" lang="zh-CN" altLang="en-US" sz="1600" b="1" dirty="0">
              <a:latin typeface="Helvetica" pitchFamily="2" charset="0"/>
            </a:endParaRPr>
          </a:p>
        </p:txBody>
      </p:sp>
      <p:sp>
        <p:nvSpPr>
          <p:cNvPr id="219" name="文本框 218">
            <a:extLst>
              <a:ext uri="{FF2B5EF4-FFF2-40B4-BE49-F238E27FC236}">
                <a16:creationId xmlns:a16="http://schemas.microsoft.com/office/drawing/2014/main" id="{ACE01A61-EC31-B5F2-E606-7B05DC648837}"/>
              </a:ext>
            </a:extLst>
          </p:cNvPr>
          <p:cNvSpPr txBox="1"/>
          <p:nvPr/>
        </p:nvSpPr>
        <p:spPr>
          <a:xfrm>
            <a:off x="427443" y="6059853"/>
            <a:ext cx="1441420" cy="646331"/>
          </a:xfrm>
          <a:prstGeom prst="rect">
            <a:avLst/>
          </a:prstGeom>
          <a:noFill/>
        </p:spPr>
        <p:txBody>
          <a:bodyPr wrap="none" rtlCol="0">
            <a:spAutoFit/>
          </a:bodyPr>
          <a:lstStyle/>
          <a:p>
            <a:pPr algn="ctr"/>
            <a:r>
              <a:rPr kumimoji="1" lang="en-US" altLang="zh-CN" b="1" dirty="0">
                <a:latin typeface="Helvetica" pitchFamily="2" charset="0"/>
              </a:rPr>
              <a:t>Application</a:t>
            </a:r>
          </a:p>
          <a:p>
            <a:pPr algn="ctr"/>
            <a:r>
              <a:rPr kumimoji="1" lang="en-US" altLang="zh-CN" b="1" dirty="0">
                <a:latin typeface="Helvetica" pitchFamily="2" charset="0"/>
              </a:rPr>
              <a:t> Requests</a:t>
            </a:r>
            <a:endParaRPr kumimoji="1" lang="zh-CN" altLang="en-US" b="1" dirty="0">
              <a:latin typeface="Helvetica" pitchFamily="2" charset="0"/>
            </a:endParaRPr>
          </a:p>
        </p:txBody>
      </p:sp>
      <p:sp>
        <p:nvSpPr>
          <p:cNvPr id="220" name="文本框 219">
            <a:extLst>
              <a:ext uri="{FF2B5EF4-FFF2-40B4-BE49-F238E27FC236}">
                <a16:creationId xmlns:a16="http://schemas.microsoft.com/office/drawing/2014/main" id="{910089CA-00BF-7FFA-55D2-CB41BFFB2272}"/>
              </a:ext>
            </a:extLst>
          </p:cNvPr>
          <p:cNvSpPr txBox="1"/>
          <p:nvPr/>
        </p:nvSpPr>
        <p:spPr>
          <a:xfrm>
            <a:off x="11032903" y="3261976"/>
            <a:ext cx="1143262" cy="338554"/>
          </a:xfrm>
          <a:prstGeom prst="rect">
            <a:avLst/>
          </a:prstGeom>
          <a:noFill/>
        </p:spPr>
        <p:txBody>
          <a:bodyPr wrap="none" rtlCol="0">
            <a:spAutoFit/>
          </a:bodyPr>
          <a:lstStyle/>
          <a:p>
            <a:r>
              <a:rPr kumimoji="1" lang="en-US" altLang="zh-CN" sz="1600" b="1" dirty="0">
                <a:latin typeface="Helvetica" pitchFamily="2" charset="0"/>
              </a:rPr>
              <a:t>Unit</a:t>
            </a:r>
            <a:r>
              <a:rPr kumimoji="1" lang="zh-CN" altLang="en-US" sz="1600" b="1" dirty="0">
                <a:latin typeface="Helvetica" pitchFamily="2" charset="0"/>
              </a:rPr>
              <a:t> </a:t>
            </a:r>
            <a:r>
              <a:rPr kumimoji="1" lang="en-US" altLang="zh-CN" sz="1600" b="1" dirty="0">
                <a:latin typeface="Helvetica" pitchFamily="2" charset="0"/>
              </a:rPr>
              <a:t>Price</a:t>
            </a:r>
            <a:endParaRPr kumimoji="1" lang="zh-CN" altLang="en-US" sz="1600" b="1" dirty="0">
              <a:latin typeface="Helvetica" pitchFamily="2" charset="0"/>
            </a:endParaRPr>
          </a:p>
        </p:txBody>
      </p:sp>
      <p:sp>
        <p:nvSpPr>
          <p:cNvPr id="221" name="文本框 220">
            <a:extLst>
              <a:ext uri="{FF2B5EF4-FFF2-40B4-BE49-F238E27FC236}">
                <a16:creationId xmlns:a16="http://schemas.microsoft.com/office/drawing/2014/main" id="{4A0513F1-6F02-C9E5-E60B-B8A118D4615D}"/>
              </a:ext>
            </a:extLst>
          </p:cNvPr>
          <p:cNvSpPr txBox="1"/>
          <p:nvPr/>
        </p:nvSpPr>
        <p:spPr>
          <a:xfrm>
            <a:off x="11032903" y="2631831"/>
            <a:ext cx="1061509" cy="338554"/>
          </a:xfrm>
          <a:prstGeom prst="rect">
            <a:avLst/>
          </a:prstGeom>
          <a:noFill/>
        </p:spPr>
        <p:txBody>
          <a:bodyPr wrap="none" rtlCol="0">
            <a:spAutoFit/>
          </a:bodyPr>
          <a:lstStyle/>
          <a:p>
            <a:r>
              <a:rPr kumimoji="1" lang="en-US" altLang="zh-CN" sz="1600" b="1" dirty="0">
                <a:latin typeface="Helvetica" pitchFamily="2" charset="0"/>
              </a:rPr>
              <a:t>Discount</a:t>
            </a:r>
            <a:endParaRPr kumimoji="1" lang="zh-CN" altLang="en-US" sz="1600" b="1" dirty="0">
              <a:latin typeface="Helvetica" pitchFamily="2" charset="0"/>
            </a:endParaRPr>
          </a:p>
        </p:txBody>
      </p:sp>
      <p:sp>
        <p:nvSpPr>
          <p:cNvPr id="222" name="文本框 221">
            <a:extLst>
              <a:ext uri="{FF2B5EF4-FFF2-40B4-BE49-F238E27FC236}">
                <a16:creationId xmlns:a16="http://schemas.microsoft.com/office/drawing/2014/main" id="{26DD96C2-B8B1-FC36-5FA7-BEA8EA2F3160}"/>
              </a:ext>
            </a:extLst>
          </p:cNvPr>
          <p:cNvSpPr txBox="1"/>
          <p:nvPr/>
        </p:nvSpPr>
        <p:spPr>
          <a:xfrm>
            <a:off x="11032903" y="4271985"/>
            <a:ext cx="1176925" cy="584775"/>
          </a:xfrm>
          <a:prstGeom prst="rect">
            <a:avLst/>
          </a:prstGeom>
          <a:noFill/>
        </p:spPr>
        <p:txBody>
          <a:bodyPr wrap="none" rtlCol="0">
            <a:spAutoFit/>
          </a:bodyPr>
          <a:lstStyle/>
          <a:p>
            <a:r>
              <a:rPr kumimoji="1" lang="en-US" altLang="zh-CN" sz="1600" b="1" dirty="0">
                <a:latin typeface="Helvetica" pitchFamily="2" charset="0"/>
              </a:rPr>
              <a:t>Cost</a:t>
            </a:r>
            <a:r>
              <a:rPr kumimoji="1" lang="zh-CN" altLang="en-US" sz="1600" b="1" dirty="0">
                <a:latin typeface="Helvetica" pitchFamily="2" charset="0"/>
              </a:rPr>
              <a:t> </a:t>
            </a:r>
            <a:endParaRPr kumimoji="1" lang="en-US" altLang="zh-CN" sz="1600" b="1" dirty="0">
              <a:latin typeface="Helvetica" pitchFamily="2" charset="0"/>
            </a:endParaRPr>
          </a:p>
          <a:p>
            <a:r>
              <a:rPr kumimoji="1" lang="en-US" altLang="zh-CN" sz="1600" b="1" dirty="0">
                <a:latin typeface="Helvetica" pitchFamily="2" charset="0"/>
              </a:rPr>
              <a:t>Allocation</a:t>
            </a:r>
            <a:endParaRPr kumimoji="1" lang="zh-CN" altLang="en-US" sz="1600" b="1" dirty="0">
              <a:latin typeface="Helvetica" pitchFamily="2" charset="0"/>
            </a:endParaRPr>
          </a:p>
        </p:txBody>
      </p:sp>
      <p:sp>
        <p:nvSpPr>
          <p:cNvPr id="223" name="文本框 222">
            <a:extLst>
              <a:ext uri="{FF2B5EF4-FFF2-40B4-BE49-F238E27FC236}">
                <a16:creationId xmlns:a16="http://schemas.microsoft.com/office/drawing/2014/main" id="{088449DE-4669-9FE1-992C-FABF487CBF98}"/>
              </a:ext>
            </a:extLst>
          </p:cNvPr>
          <p:cNvSpPr txBox="1"/>
          <p:nvPr/>
        </p:nvSpPr>
        <p:spPr>
          <a:xfrm>
            <a:off x="4316515" y="299512"/>
            <a:ext cx="1676934" cy="369332"/>
          </a:xfrm>
          <a:prstGeom prst="rect">
            <a:avLst/>
          </a:prstGeom>
          <a:solidFill>
            <a:schemeClr val="accent1"/>
          </a:solidFill>
        </p:spPr>
        <p:txBody>
          <a:bodyPr wrap="square" rtlCol="0">
            <a:spAutoFit/>
          </a:bodyPr>
          <a:lstStyle/>
          <a:p>
            <a:pPr algn="ctr"/>
            <a:r>
              <a:rPr kumimoji="1" lang="en-US" altLang="zh-CN" b="1" dirty="0">
                <a:solidFill>
                  <a:schemeClr val="bg1"/>
                </a:solidFill>
              </a:rPr>
              <a:t>Use Cheaper</a:t>
            </a:r>
            <a:endParaRPr kumimoji="1" lang="zh-CN" altLang="en-US" dirty="0">
              <a:solidFill>
                <a:schemeClr val="bg1"/>
              </a:solidFill>
            </a:endParaRPr>
          </a:p>
        </p:txBody>
      </p:sp>
    </p:spTree>
    <p:extLst>
      <p:ext uri="{BB962C8B-B14F-4D97-AF65-F5344CB8AC3E}">
        <p14:creationId xmlns:p14="http://schemas.microsoft.com/office/powerpoint/2010/main" val="4032016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虚尾箭头 46">
            <a:extLst>
              <a:ext uri="{FF2B5EF4-FFF2-40B4-BE49-F238E27FC236}">
                <a16:creationId xmlns:a16="http://schemas.microsoft.com/office/drawing/2014/main" id="{EB98BCAF-DE89-2E30-9BCD-F0FBEF3D4139}"/>
              </a:ext>
            </a:extLst>
          </p:cNvPr>
          <p:cNvSpPr/>
          <p:nvPr/>
        </p:nvSpPr>
        <p:spPr>
          <a:xfrm rot="10800000">
            <a:off x="295656" y="5579700"/>
            <a:ext cx="11762876" cy="1173478"/>
          </a:xfrm>
          <a:prstGeom prst="striped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虚尾箭头 39">
            <a:extLst>
              <a:ext uri="{FF2B5EF4-FFF2-40B4-BE49-F238E27FC236}">
                <a16:creationId xmlns:a16="http://schemas.microsoft.com/office/drawing/2014/main" id="{4AE35586-5086-A50F-B86D-E16229A24FC4}"/>
              </a:ext>
            </a:extLst>
          </p:cNvPr>
          <p:cNvSpPr/>
          <p:nvPr/>
        </p:nvSpPr>
        <p:spPr>
          <a:xfrm>
            <a:off x="426244" y="1120539"/>
            <a:ext cx="11762876" cy="1173478"/>
          </a:xfrm>
          <a:prstGeom prst="striped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DC9CD3DE-B4E6-09BB-E528-A76268124CE5}"/>
              </a:ext>
            </a:extLst>
          </p:cNvPr>
          <p:cNvSpPr>
            <a:spLocks noGrp="1"/>
          </p:cNvSpPr>
          <p:nvPr>
            <p:ph type="title"/>
          </p:nvPr>
        </p:nvSpPr>
        <p:spPr/>
        <p:txBody>
          <a:bodyPr/>
          <a:lstStyle/>
          <a:p>
            <a:r>
              <a:rPr kumimoji="1" lang="en-US" altLang="zh-CN" b="1" dirty="0">
                <a:solidFill>
                  <a:schemeClr val="bg1"/>
                </a:solidFill>
              </a:rPr>
              <a:t>Trail Map to Usage Optimization</a:t>
            </a:r>
            <a:endParaRPr kumimoji="1" lang="zh-CN" altLang="en-US" b="1" dirty="0">
              <a:solidFill>
                <a:schemeClr val="bg1"/>
              </a:solidFill>
            </a:endParaRPr>
          </a:p>
        </p:txBody>
      </p:sp>
      <p:sp>
        <p:nvSpPr>
          <p:cNvPr id="3" name="Google Shape;116;p15">
            <a:extLst>
              <a:ext uri="{FF2B5EF4-FFF2-40B4-BE49-F238E27FC236}">
                <a16:creationId xmlns:a16="http://schemas.microsoft.com/office/drawing/2014/main" id="{22403419-3061-43C9-76CF-A12F04D768DD}"/>
              </a:ext>
            </a:extLst>
          </p:cNvPr>
          <p:cNvSpPr/>
          <p:nvPr/>
        </p:nvSpPr>
        <p:spPr>
          <a:xfrm>
            <a:off x="1050108" y="2399507"/>
            <a:ext cx="1968600" cy="321847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200" b="1" dirty="0"/>
              <a:t>Improve </a:t>
            </a:r>
            <a:r>
              <a:rPr lang="en-US" altLang="zh-CN" sz="1200" b="1" dirty="0" err="1"/>
              <a:t>Binpack</a:t>
            </a:r>
            <a:r>
              <a:rPr lang="en-US" altLang="zh-CN" sz="1200" b="1" dirty="0"/>
              <a:t> Ratio</a:t>
            </a:r>
            <a:endParaRPr sz="1200" b="1" dirty="0"/>
          </a:p>
        </p:txBody>
      </p:sp>
      <p:sp>
        <p:nvSpPr>
          <p:cNvPr id="4" name="Google Shape;117;p15">
            <a:extLst>
              <a:ext uri="{FF2B5EF4-FFF2-40B4-BE49-F238E27FC236}">
                <a16:creationId xmlns:a16="http://schemas.microsoft.com/office/drawing/2014/main" id="{4E0CBEAA-E549-F56E-2D06-9A208D8639D1}"/>
              </a:ext>
            </a:extLst>
          </p:cNvPr>
          <p:cNvSpPr txBox="1"/>
          <p:nvPr/>
        </p:nvSpPr>
        <p:spPr>
          <a:xfrm>
            <a:off x="1051026" y="1521193"/>
            <a:ext cx="17604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CN" sz="1200" dirty="0"/>
              <a:t>Allocate All Resources</a:t>
            </a:r>
            <a:endParaRPr sz="1200" dirty="0"/>
          </a:p>
        </p:txBody>
      </p:sp>
      <p:sp>
        <p:nvSpPr>
          <p:cNvPr id="5" name="Google Shape;118;p15">
            <a:extLst>
              <a:ext uri="{FF2B5EF4-FFF2-40B4-BE49-F238E27FC236}">
                <a16:creationId xmlns:a16="http://schemas.microsoft.com/office/drawing/2014/main" id="{66047F3A-DF79-640B-E7DF-F667A42EDADD}"/>
              </a:ext>
            </a:extLst>
          </p:cNvPr>
          <p:cNvSpPr/>
          <p:nvPr/>
        </p:nvSpPr>
        <p:spPr>
          <a:xfrm>
            <a:off x="3310081" y="2400273"/>
            <a:ext cx="1968600" cy="321847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200" b="1" dirty="0"/>
              <a:t>Improve Utilization</a:t>
            </a:r>
            <a:endParaRPr sz="1200" b="1" dirty="0"/>
          </a:p>
        </p:txBody>
      </p:sp>
      <p:sp>
        <p:nvSpPr>
          <p:cNvPr id="6" name="Google Shape;119;p15">
            <a:extLst>
              <a:ext uri="{FF2B5EF4-FFF2-40B4-BE49-F238E27FC236}">
                <a16:creationId xmlns:a16="http://schemas.microsoft.com/office/drawing/2014/main" id="{E10B7695-A601-A23D-5F3B-67A904577252}"/>
              </a:ext>
            </a:extLst>
          </p:cNvPr>
          <p:cNvSpPr txBox="1"/>
          <p:nvPr/>
        </p:nvSpPr>
        <p:spPr>
          <a:xfrm>
            <a:off x="3269876" y="1521193"/>
            <a:ext cx="17808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CN" sz="1200" dirty="0"/>
              <a:t>Utilizes All Resources</a:t>
            </a:r>
            <a:endParaRPr sz="1200" dirty="0"/>
          </a:p>
        </p:txBody>
      </p:sp>
      <p:sp>
        <p:nvSpPr>
          <p:cNvPr id="7" name="Google Shape;120;p15">
            <a:extLst>
              <a:ext uri="{FF2B5EF4-FFF2-40B4-BE49-F238E27FC236}">
                <a16:creationId xmlns:a16="http://schemas.microsoft.com/office/drawing/2014/main" id="{E69D5856-5DAE-B359-64AF-76433D3CB5A4}"/>
              </a:ext>
            </a:extLst>
          </p:cNvPr>
          <p:cNvSpPr/>
          <p:nvPr/>
        </p:nvSpPr>
        <p:spPr>
          <a:xfrm>
            <a:off x="5570028" y="2400273"/>
            <a:ext cx="1968600" cy="321847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Multiple Cluster Scheduling</a:t>
            </a:r>
            <a:endParaRPr sz="1200" b="1" dirty="0"/>
          </a:p>
        </p:txBody>
      </p:sp>
      <p:sp>
        <p:nvSpPr>
          <p:cNvPr id="8" name="Google Shape;121;p15">
            <a:extLst>
              <a:ext uri="{FF2B5EF4-FFF2-40B4-BE49-F238E27FC236}">
                <a16:creationId xmlns:a16="http://schemas.microsoft.com/office/drawing/2014/main" id="{6D2693DF-25D7-4EA5-E8C4-C558FC053A9B}"/>
              </a:ext>
            </a:extLst>
          </p:cNvPr>
          <p:cNvSpPr/>
          <p:nvPr/>
        </p:nvSpPr>
        <p:spPr>
          <a:xfrm>
            <a:off x="7829977" y="2400273"/>
            <a:ext cx="1968600" cy="321847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200" b="1" dirty="0"/>
              <a:t>Machine Recommendation</a:t>
            </a:r>
            <a:endParaRPr sz="1200" b="1" dirty="0"/>
          </a:p>
        </p:txBody>
      </p:sp>
      <p:sp>
        <p:nvSpPr>
          <p:cNvPr id="9" name="Google Shape;122;p15">
            <a:extLst>
              <a:ext uri="{FF2B5EF4-FFF2-40B4-BE49-F238E27FC236}">
                <a16:creationId xmlns:a16="http://schemas.microsoft.com/office/drawing/2014/main" id="{69356361-7784-2621-FC30-8474908DD7C4}"/>
              </a:ext>
            </a:extLst>
          </p:cNvPr>
          <p:cNvSpPr/>
          <p:nvPr/>
        </p:nvSpPr>
        <p:spPr>
          <a:xfrm>
            <a:off x="10089932" y="2400273"/>
            <a:ext cx="1968600" cy="321847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Workload Optimization</a:t>
            </a:r>
            <a:endParaRPr sz="1200" b="1" dirty="0"/>
          </a:p>
        </p:txBody>
      </p:sp>
      <p:sp>
        <p:nvSpPr>
          <p:cNvPr id="10" name="Google Shape;123;p15">
            <a:extLst>
              <a:ext uri="{FF2B5EF4-FFF2-40B4-BE49-F238E27FC236}">
                <a16:creationId xmlns:a16="http://schemas.microsoft.com/office/drawing/2014/main" id="{BB697B40-9E88-36D0-9624-591E502B0B86}"/>
              </a:ext>
            </a:extLst>
          </p:cNvPr>
          <p:cNvSpPr txBox="1"/>
          <p:nvPr/>
        </p:nvSpPr>
        <p:spPr>
          <a:xfrm>
            <a:off x="7827206" y="1521193"/>
            <a:ext cx="16974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CN" sz="1200" dirty="0"/>
              <a:t>Resource Supply</a:t>
            </a:r>
          </a:p>
        </p:txBody>
      </p:sp>
      <p:sp>
        <p:nvSpPr>
          <p:cNvPr id="11" name="Google Shape;124;p15">
            <a:extLst>
              <a:ext uri="{FF2B5EF4-FFF2-40B4-BE49-F238E27FC236}">
                <a16:creationId xmlns:a16="http://schemas.microsoft.com/office/drawing/2014/main" id="{ADF70150-9D6E-1516-008A-83FFAB936C22}"/>
              </a:ext>
            </a:extLst>
          </p:cNvPr>
          <p:cNvSpPr/>
          <p:nvPr/>
        </p:nvSpPr>
        <p:spPr>
          <a:xfrm>
            <a:off x="1223209" y="2917206"/>
            <a:ext cx="1622400" cy="369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rPr>
              <a:t>Allocation Ratio </a:t>
            </a:r>
          </a:p>
          <a:p>
            <a:pPr marL="0" lvl="0" indent="0" algn="ctr" rtl="0">
              <a:spcBef>
                <a:spcPts val="0"/>
              </a:spcBef>
              <a:spcAft>
                <a:spcPts val="0"/>
              </a:spcAft>
              <a:buNone/>
            </a:pPr>
            <a:r>
              <a:rPr lang="en-US" altLang="zh-CN" sz="1000" dirty="0">
                <a:solidFill>
                  <a:schemeClr val="bg1"/>
                </a:solidFill>
              </a:rPr>
              <a:t>Dashboard</a:t>
            </a:r>
            <a:endParaRPr sz="1000" dirty="0">
              <a:solidFill>
                <a:schemeClr val="bg1"/>
              </a:solidFill>
            </a:endParaRPr>
          </a:p>
        </p:txBody>
      </p:sp>
      <p:sp>
        <p:nvSpPr>
          <p:cNvPr id="12" name="Google Shape;125;p15">
            <a:extLst>
              <a:ext uri="{FF2B5EF4-FFF2-40B4-BE49-F238E27FC236}">
                <a16:creationId xmlns:a16="http://schemas.microsoft.com/office/drawing/2014/main" id="{A2344C0F-B873-3477-7379-9D6F62F8E9E6}"/>
              </a:ext>
            </a:extLst>
          </p:cNvPr>
          <p:cNvSpPr/>
          <p:nvPr/>
        </p:nvSpPr>
        <p:spPr>
          <a:xfrm>
            <a:off x="1223209" y="3550456"/>
            <a:ext cx="16224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rPr>
              <a:t>Scheduling Policy </a:t>
            </a:r>
            <a:r>
              <a:rPr lang="en-US" altLang="zh-CN" sz="1000" dirty="0" err="1">
                <a:solidFill>
                  <a:schemeClr val="bg1"/>
                </a:solidFill>
              </a:rPr>
              <a:t>Opt</a:t>
            </a:r>
            <a:r>
              <a:rPr lang="en-US" altLang="zh-CN" sz="1000" dirty="0">
                <a:solidFill>
                  <a:schemeClr val="bg1"/>
                </a:solidFill>
              </a:rPr>
              <a:t> (</a:t>
            </a:r>
            <a:r>
              <a:rPr lang="en-US" altLang="zh-CN" sz="1000" dirty="0" err="1">
                <a:solidFill>
                  <a:schemeClr val="bg1"/>
                </a:solidFill>
              </a:rPr>
              <a:t>Binpacking</a:t>
            </a:r>
            <a:r>
              <a:rPr lang="en-US" altLang="zh-CN" sz="1000" dirty="0">
                <a:solidFill>
                  <a:schemeClr val="bg1"/>
                </a:solidFill>
              </a:rPr>
              <a:t>)</a:t>
            </a:r>
            <a:endParaRPr sz="1000" dirty="0">
              <a:solidFill>
                <a:schemeClr val="bg1"/>
              </a:solidFill>
            </a:endParaRPr>
          </a:p>
        </p:txBody>
      </p:sp>
      <p:sp>
        <p:nvSpPr>
          <p:cNvPr id="13" name="Google Shape;126;p15">
            <a:extLst>
              <a:ext uri="{FF2B5EF4-FFF2-40B4-BE49-F238E27FC236}">
                <a16:creationId xmlns:a16="http://schemas.microsoft.com/office/drawing/2014/main" id="{12E0043B-FF8E-D320-5A3C-AC2FA5D7BB17}"/>
              </a:ext>
            </a:extLst>
          </p:cNvPr>
          <p:cNvSpPr/>
          <p:nvPr/>
        </p:nvSpPr>
        <p:spPr>
          <a:xfrm>
            <a:off x="1223209" y="4049766"/>
            <a:ext cx="16224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rPr>
              <a:t>Offline replay &amp; Reschedule</a:t>
            </a:r>
          </a:p>
        </p:txBody>
      </p:sp>
      <p:sp>
        <p:nvSpPr>
          <p:cNvPr id="14" name="Google Shape;127;p15">
            <a:extLst>
              <a:ext uri="{FF2B5EF4-FFF2-40B4-BE49-F238E27FC236}">
                <a16:creationId xmlns:a16="http://schemas.microsoft.com/office/drawing/2014/main" id="{E0A69182-0BE5-118B-D4B4-37ECC3AE92F6}"/>
              </a:ext>
            </a:extLst>
          </p:cNvPr>
          <p:cNvSpPr/>
          <p:nvPr/>
        </p:nvSpPr>
        <p:spPr>
          <a:xfrm>
            <a:off x="1223209" y="4549076"/>
            <a:ext cx="16224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rPr>
              <a:t>Migratable Ratio Improvement</a:t>
            </a:r>
            <a:endParaRPr sz="1000" dirty="0">
              <a:solidFill>
                <a:schemeClr val="bg1"/>
              </a:solidFill>
            </a:endParaRPr>
          </a:p>
        </p:txBody>
      </p:sp>
      <p:sp>
        <p:nvSpPr>
          <p:cNvPr id="15" name="Google Shape;128;p15">
            <a:extLst>
              <a:ext uri="{FF2B5EF4-FFF2-40B4-BE49-F238E27FC236}">
                <a16:creationId xmlns:a16="http://schemas.microsoft.com/office/drawing/2014/main" id="{B2E5F862-1D96-1BC3-EA43-A94E73400C40}"/>
              </a:ext>
            </a:extLst>
          </p:cNvPr>
          <p:cNvSpPr/>
          <p:nvPr/>
        </p:nvSpPr>
        <p:spPr>
          <a:xfrm>
            <a:off x="3483182" y="2917206"/>
            <a:ext cx="1622400" cy="369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rPr>
              <a:t>Resource Over Commit Dashboard</a:t>
            </a:r>
            <a:endParaRPr sz="1000" dirty="0">
              <a:solidFill>
                <a:schemeClr val="bg1"/>
              </a:solidFill>
            </a:endParaRPr>
          </a:p>
        </p:txBody>
      </p:sp>
      <p:sp>
        <p:nvSpPr>
          <p:cNvPr id="16" name="Google Shape;129;p15">
            <a:extLst>
              <a:ext uri="{FF2B5EF4-FFF2-40B4-BE49-F238E27FC236}">
                <a16:creationId xmlns:a16="http://schemas.microsoft.com/office/drawing/2014/main" id="{06105C24-C936-2D80-7DCB-E90E7707793B}"/>
              </a:ext>
            </a:extLst>
          </p:cNvPr>
          <p:cNvSpPr/>
          <p:nvPr/>
        </p:nvSpPr>
        <p:spPr>
          <a:xfrm>
            <a:off x="3483182" y="3550456"/>
            <a:ext cx="1622400" cy="369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latin typeface="Tahoma" pitchFamily="34" charset="0"/>
                <a:ea typeface="Tahoma" pitchFamily="34" charset="0"/>
                <a:cs typeface="Tahoma" pitchFamily="34" charset="0"/>
              </a:rPr>
              <a:t>Load aware Scheduling</a:t>
            </a:r>
            <a:endParaRPr sz="1000" dirty="0">
              <a:solidFill>
                <a:schemeClr val="bg1"/>
              </a:solidFill>
              <a:latin typeface="Tahoma" pitchFamily="34" charset="0"/>
              <a:ea typeface="Tahoma" pitchFamily="34" charset="0"/>
              <a:cs typeface="Tahoma" pitchFamily="34" charset="0"/>
            </a:endParaRPr>
          </a:p>
        </p:txBody>
      </p:sp>
      <p:sp>
        <p:nvSpPr>
          <p:cNvPr id="17" name="Google Shape;130;p15">
            <a:extLst>
              <a:ext uri="{FF2B5EF4-FFF2-40B4-BE49-F238E27FC236}">
                <a16:creationId xmlns:a16="http://schemas.microsoft.com/office/drawing/2014/main" id="{D3B06F6E-7139-701D-7A8F-03EB9A06BA3B}"/>
              </a:ext>
            </a:extLst>
          </p:cNvPr>
          <p:cNvSpPr/>
          <p:nvPr/>
        </p:nvSpPr>
        <p:spPr>
          <a:xfrm>
            <a:off x="3483182" y="4049766"/>
            <a:ext cx="1622400" cy="369300"/>
          </a:xfrm>
          <a:prstGeom prst="rect">
            <a:avLst/>
          </a:prstGeom>
          <a:solidFill>
            <a:schemeClr val="accent5"/>
          </a:solidFill>
          <a:ln>
            <a:noFill/>
          </a:ln>
        </p:spPr>
        <p:txBody>
          <a:bodyPr spcFirstLastPara="1" wrap="square" lIns="91425" tIns="91425" rIns="91425" bIns="91425" anchor="ctr" anchorCtr="0">
            <a:noAutofit/>
          </a:bodyPr>
          <a:lstStyle/>
          <a:p>
            <a:pPr algn="ctr"/>
            <a:r>
              <a:rPr lang="en-US" altLang="zh-CN" sz="1000" dirty="0">
                <a:solidFill>
                  <a:schemeClr val="bg1"/>
                </a:solidFill>
                <a:latin typeface="Tahoma" pitchFamily="34" charset="0"/>
                <a:ea typeface="Tahoma" pitchFamily="34" charset="0"/>
                <a:cs typeface="Tahoma" pitchFamily="34" charset="0"/>
              </a:rPr>
              <a:t>Load aware Rescheduling</a:t>
            </a:r>
          </a:p>
        </p:txBody>
      </p:sp>
      <p:sp>
        <p:nvSpPr>
          <p:cNvPr id="18" name="Google Shape;131;p15">
            <a:extLst>
              <a:ext uri="{FF2B5EF4-FFF2-40B4-BE49-F238E27FC236}">
                <a16:creationId xmlns:a16="http://schemas.microsoft.com/office/drawing/2014/main" id="{0B7F2A9A-7733-AF94-4642-4A663D4C8606}"/>
              </a:ext>
            </a:extLst>
          </p:cNvPr>
          <p:cNvSpPr/>
          <p:nvPr/>
        </p:nvSpPr>
        <p:spPr>
          <a:xfrm>
            <a:off x="3483182" y="4549076"/>
            <a:ext cx="1622400" cy="369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latin typeface="Tahoma" pitchFamily="34" charset="0"/>
                <a:ea typeface="Tahoma" pitchFamily="34" charset="0"/>
                <a:cs typeface="Tahoma" pitchFamily="34" charset="0"/>
              </a:rPr>
              <a:t>Low Utilized Node Capacity Enlarge</a:t>
            </a:r>
            <a:endParaRPr sz="1000" dirty="0">
              <a:solidFill>
                <a:schemeClr val="bg1"/>
              </a:solidFill>
              <a:latin typeface="Tahoma" pitchFamily="34" charset="0"/>
              <a:ea typeface="Tahoma" pitchFamily="34" charset="0"/>
              <a:cs typeface="Tahoma" pitchFamily="34" charset="0"/>
            </a:endParaRPr>
          </a:p>
        </p:txBody>
      </p:sp>
      <p:sp>
        <p:nvSpPr>
          <p:cNvPr id="19" name="Google Shape;132;p15">
            <a:extLst>
              <a:ext uri="{FF2B5EF4-FFF2-40B4-BE49-F238E27FC236}">
                <a16:creationId xmlns:a16="http://schemas.microsoft.com/office/drawing/2014/main" id="{6FA49A0B-E009-DCC4-76CA-C9AE6A8496DC}"/>
              </a:ext>
            </a:extLst>
          </p:cNvPr>
          <p:cNvSpPr txBox="1"/>
          <p:nvPr/>
        </p:nvSpPr>
        <p:spPr>
          <a:xfrm>
            <a:off x="5526768" y="1521193"/>
            <a:ext cx="1991807" cy="369302"/>
          </a:xfrm>
          <a:prstGeom prst="rect">
            <a:avLst/>
          </a:prstGeom>
          <a:noFill/>
          <a:ln>
            <a:noFill/>
          </a:ln>
        </p:spPr>
        <p:txBody>
          <a:bodyPr spcFirstLastPara="1" wrap="square" lIns="91425" tIns="91425" rIns="91425" bIns="91425" anchor="t" anchorCtr="0">
            <a:spAutoFit/>
          </a:bodyPr>
          <a:lstStyle/>
          <a:p>
            <a:r>
              <a:rPr lang="en-HK" altLang="zh-CN" sz="1200" dirty="0"/>
              <a:t>Local to Global Optimum</a:t>
            </a:r>
            <a:endParaRPr lang="en-US" altLang="zh-CN" sz="1200" dirty="0"/>
          </a:p>
        </p:txBody>
      </p:sp>
      <p:sp>
        <p:nvSpPr>
          <p:cNvPr id="20" name="Google Shape;133;p15">
            <a:extLst>
              <a:ext uri="{FF2B5EF4-FFF2-40B4-BE49-F238E27FC236}">
                <a16:creationId xmlns:a16="http://schemas.microsoft.com/office/drawing/2014/main" id="{B2F1948B-1F56-B278-4B99-0ACC2A1967E6}"/>
              </a:ext>
            </a:extLst>
          </p:cNvPr>
          <p:cNvSpPr/>
          <p:nvPr/>
        </p:nvSpPr>
        <p:spPr>
          <a:xfrm>
            <a:off x="5677812" y="2917206"/>
            <a:ext cx="1775447" cy="369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rPr>
              <a:t>Cross Cluster Offer vs Req</a:t>
            </a:r>
          </a:p>
          <a:p>
            <a:pPr marL="0" lvl="0" indent="0" algn="ctr" rtl="0">
              <a:spcBef>
                <a:spcPts val="0"/>
              </a:spcBef>
              <a:spcAft>
                <a:spcPts val="0"/>
              </a:spcAft>
              <a:buNone/>
            </a:pPr>
            <a:r>
              <a:rPr lang="en-US" altLang="zh-CN" sz="1000" dirty="0">
                <a:solidFill>
                  <a:schemeClr val="bg1"/>
                </a:solidFill>
              </a:rPr>
              <a:t>Dashboard</a:t>
            </a:r>
            <a:endParaRPr sz="1000" dirty="0">
              <a:solidFill>
                <a:schemeClr val="bg1"/>
              </a:solidFill>
            </a:endParaRPr>
          </a:p>
        </p:txBody>
      </p:sp>
      <p:sp>
        <p:nvSpPr>
          <p:cNvPr id="21" name="Google Shape;134;p15">
            <a:extLst>
              <a:ext uri="{FF2B5EF4-FFF2-40B4-BE49-F238E27FC236}">
                <a16:creationId xmlns:a16="http://schemas.microsoft.com/office/drawing/2014/main" id="{73BE2C23-5825-FA90-9C07-EADD659150E4}"/>
              </a:ext>
            </a:extLst>
          </p:cNvPr>
          <p:cNvSpPr txBox="1"/>
          <p:nvPr/>
        </p:nvSpPr>
        <p:spPr>
          <a:xfrm>
            <a:off x="10022912" y="1521193"/>
            <a:ext cx="16974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CN" sz="1200" dirty="0"/>
              <a:t>Requests Optimize</a:t>
            </a:r>
          </a:p>
        </p:txBody>
      </p:sp>
      <p:sp>
        <p:nvSpPr>
          <p:cNvPr id="22" name="Google Shape;135;p15">
            <a:extLst>
              <a:ext uri="{FF2B5EF4-FFF2-40B4-BE49-F238E27FC236}">
                <a16:creationId xmlns:a16="http://schemas.microsoft.com/office/drawing/2014/main" id="{9676930D-1DD8-B3FF-8F71-9744BD0F4E3B}"/>
              </a:ext>
            </a:extLst>
          </p:cNvPr>
          <p:cNvSpPr/>
          <p:nvPr/>
        </p:nvSpPr>
        <p:spPr>
          <a:xfrm>
            <a:off x="3483182" y="5048386"/>
            <a:ext cx="1622400" cy="369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latin typeface="Tahoma" pitchFamily="34" charset="0"/>
                <a:ea typeface="Tahoma" pitchFamily="34" charset="0"/>
                <a:cs typeface="Tahoma" pitchFamily="34" charset="0"/>
              </a:rPr>
              <a:t>Colocation</a:t>
            </a:r>
            <a:endParaRPr sz="1000" dirty="0">
              <a:solidFill>
                <a:schemeClr val="bg1"/>
              </a:solidFill>
              <a:latin typeface="Tahoma" pitchFamily="34" charset="0"/>
              <a:ea typeface="Tahoma" pitchFamily="34" charset="0"/>
              <a:cs typeface="Tahoma" pitchFamily="34" charset="0"/>
            </a:endParaRPr>
          </a:p>
        </p:txBody>
      </p:sp>
      <p:sp>
        <p:nvSpPr>
          <p:cNvPr id="23" name="Google Shape;136;p15">
            <a:extLst>
              <a:ext uri="{FF2B5EF4-FFF2-40B4-BE49-F238E27FC236}">
                <a16:creationId xmlns:a16="http://schemas.microsoft.com/office/drawing/2014/main" id="{10A33CAB-57A3-4CF6-DADD-604B3EAA7052}"/>
              </a:ext>
            </a:extLst>
          </p:cNvPr>
          <p:cNvSpPr/>
          <p:nvPr/>
        </p:nvSpPr>
        <p:spPr>
          <a:xfrm>
            <a:off x="8003077" y="2917206"/>
            <a:ext cx="1622400" cy="369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rPr>
              <a:t>Machine Offering vs Req</a:t>
            </a:r>
          </a:p>
          <a:p>
            <a:pPr marL="0" lvl="0" indent="0" algn="ctr" rtl="0">
              <a:spcBef>
                <a:spcPts val="0"/>
              </a:spcBef>
              <a:spcAft>
                <a:spcPts val="0"/>
              </a:spcAft>
              <a:buNone/>
            </a:pPr>
            <a:r>
              <a:rPr lang="en-US" altLang="zh-CN" sz="1000" dirty="0">
                <a:solidFill>
                  <a:schemeClr val="bg1"/>
                </a:solidFill>
              </a:rPr>
              <a:t>Dashboard</a:t>
            </a:r>
          </a:p>
        </p:txBody>
      </p:sp>
      <p:sp>
        <p:nvSpPr>
          <p:cNvPr id="24" name="Google Shape;137;p15">
            <a:extLst>
              <a:ext uri="{FF2B5EF4-FFF2-40B4-BE49-F238E27FC236}">
                <a16:creationId xmlns:a16="http://schemas.microsoft.com/office/drawing/2014/main" id="{C8A3C4EA-625F-03CF-22C3-86C57F94FEFD}"/>
              </a:ext>
            </a:extLst>
          </p:cNvPr>
          <p:cNvSpPr/>
          <p:nvPr/>
        </p:nvSpPr>
        <p:spPr>
          <a:xfrm>
            <a:off x="8003077" y="3550456"/>
            <a:ext cx="1622400" cy="369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bg1"/>
                </a:solidFill>
                <a:latin typeface="Tahoma" pitchFamily="34" charset="0"/>
                <a:ea typeface="Tahoma" pitchFamily="34" charset="0"/>
                <a:cs typeface="Tahoma" pitchFamily="34" charset="0"/>
              </a:rPr>
              <a:t>Machine Recommendation</a:t>
            </a:r>
            <a:endParaRPr sz="1000" dirty="0">
              <a:solidFill>
                <a:schemeClr val="bg1"/>
              </a:solidFill>
              <a:latin typeface="Tahoma" pitchFamily="34" charset="0"/>
              <a:ea typeface="Tahoma" pitchFamily="34" charset="0"/>
              <a:cs typeface="Tahoma" pitchFamily="34" charset="0"/>
            </a:endParaRPr>
          </a:p>
        </p:txBody>
      </p:sp>
      <p:sp>
        <p:nvSpPr>
          <p:cNvPr id="25" name="Google Shape;138;p15">
            <a:extLst>
              <a:ext uri="{FF2B5EF4-FFF2-40B4-BE49-F238E27FC236}">
                <a16:creationId xmlns:a16="http://schemas.microsoft.com/office/drawing/2014/main" id="{F473A7B1-6A8C-CE98-9FFC-07AC2D7C06C1}"/>
              </a:ext>
            </a:extLst>
          </p:cNvPr>
          <p:cNvSpPr/>
          <p:nvPr/>
        </p:nvSpPr>
        <p:spPr>
          <a:xfrm>
            <a:off x="8003077" y="4049766"/>
            <a:ext cx="1622400" cy="369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latin typeface="Tahoma" pitchFamily="34" charset="0"/>
                <a:ea typeface="Tahoma" pitchFamily="34" charset="0"/>
                <a:cs typeface="Tahoma" pitchFamily="34" charset="0"/>
              </a:rPr>
              <a:t>Cost Optimized CA</a:t>
            </a:r>
            <a:endParaRPr sz="1000" dirty="0">
              <a:solidFill>
                <a:schemeClr val="bg1"/>
              </a:solidFill>
              <a:latin typeface="Tahoma" pitchFamily="34" charset="0"/>
              <a:ea typeface="Tahoma" pitchFamily="34" charset="0"/>
              <a:cs typeface="Tahoma" pitchFamily="34" charset="0"/>
            </a:endParaRPr>
          </a:p>
        </p:txBody>
      </p:sp>
      <p:sp>
        <p:nvSpPr>
          <p:cNvPr id="26" name="Google Shape;139;p15">
            <a:extLst>
              <a:ext uri="{FF2B5EF4-FFF2-40B4-BE49-F238E27FC236}">
                <a16:creationId xmlns:a16="http://schemas.microsoft.com/office/drawing/2014/main" id="{F9747611-208A-67A8-D36F-333B7519E28B}"/>
              </a:ext>
            </a:extLst>
          </p:cNvPr>
          <p:cNvSpPr/>
          <p:nvPr/>
        </p:nvSpPr>
        <p:spPr>
          <a:xfrm>
            <a:off x="10177020" y="2917206"/>
            <a:ext cx="1795501" cy="369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rPr>
              <a:t>Extreme Resource Request</a:t>
            </a:r>
          </a:p>
          <a:p>
            <a:pPr marL="0" lvl="0" indent="0" algn="ctr" rtl="0">
              <a:spcBef>
                <a:spcPts val="0"/>
              </a:spcBef>
              <a:spcAft>
                <a:spcPts val="0"/>
              </a:spcAft>
              <a:buNone/>
            </a:pPr>
            <a:r>
              <a:rPr lang="en-US" altLang="zh-CN" sz="1000" dirty="0">
                <a:solidFill>
                  <a:schemeClr val="bg1"/>
                </a:solidFill>
              </a:rPr>
              <a:t>Dashboard</a:t>
            </a:r>
          </a:p>
        </p:txBody>
      </p:sp>
      <p:sp>
        <p:nvSpPr>
          <p:cNvPr id="27" name="Google Shape;140;p15">
            <a:extLst>
              <a:ext uri="{FF2B5EF4-FFF2-40B4-BE49-F238E27FC236}">
                <a16:creationId xmlns:a16="http://schemas.microsoft.com/office/drawing/2014/main" id="{3D9BC78E-46A8-4F88-89DC-5133C246B492}"/>
              </a:ext>
            </a:extLst>
          </p:cNvPr>
          <p:cNvSpPr/>
          <p:nvPr/>
        </p:nvSpPr>
        <p:spPr>
          <a:xfrm>
            <a:off x="10263033" y="3550456"/>
            <a:ext cx="1622400" cy="369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latin typeface="Tahoma" pitchFamily="34" charset="0"/>
                <a:ea typeface="Tahoma" pitchFamily="34" charset="0"/>
                <a:cs typeface="Tahoma" pitchFamily="34" charset="0"/>
              </a:rPr>
              <a:t>Res Recommendation</a:t>
            </a:r>
            <a:endParaRPr sz="1000" dirty="0">
              <a:solidFill>
                <a:schemeClr val="bg1"/>
              </a:solidFill>
              <a:latin typeface="Tahoma" pitchFamily="34" charset="0"/>
              <a:ea typeface="Tahoma" pitchFamily="34" charset="0"/>
              <a:cs typeface="Tahoma" pitchFamily="34" charset="0"/>
            </a:endParaRPr>
          </a:p>
        </p:txBody>
      </p:sp>
      <p:sp>
        <p:nvSpPr>
          <p:cNvPr id="28" name="Google Shape;141;p15">
            <a:extLst>
              <a:ext uri="{FF2B5EF4-FFF2-40B4-BE49-F238E27FC236}">
                <a16:creationId xmlns:a16="http://schemas.microsoft.com/office/drawing/2014/main" id="{065CDFBC-CB13-015D-19B1-CAE2228A3AB7}"/>
              </a:ext>
            </a:extLst>
          </p:cNvPr>
          <p:cNvSpPr/>
          <p:nvPr/>
        </p:nvSpPr>
        <p:spPr>
          <a:xfrm>
            <a:off x="10263033" y="4049766"/>
            <a:ext cx="1622400" cy="369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latin typeface="Tahoma" pitchFamily="34" charset="0"/>
                <a:ea typeface="Tahoma" pitchFamily="34" charset="0"/>
                <a:cs typeface="Tahoma" pitchFamily="34" charset="0"/>
              </a:rPr>
              <a:t>Memory Offload</a:t>
            </a:r>
            <a:endParaRPr sz="1000" dirty="0">
              <a:solidFill>
                <a:schemeClr val="bg1"/>
              </a:solidFill>
              <a:latin typeface="Tahoma" pitchFamily="34" charset="0"/>
              <a:ea typeface="Tahoma" pitchFamily="34" charset="0"/>
              <a:cs typeface="Tahoma" pitchFamily="34" charset="0"/>
            </a:endParaRPr>
          </a:p>
        </p:txBody>
      </p:sp>
      <p:sp>
        <p:nvSpPr>
          <p:cNvPr id="29" name="Google Shape;142;p15">
            <a:extLst>
              <a:ext uri="{FF2B5EF4-FFF2-40B4-BE49-F238E27FC236}">
                <a16:creationId xmlns:a16="http://schemas.microsoft.com/office/drawing/2014/main" id="{B829CE44-2706-8428-3E8B-1BA4D2E9089F}"/>
              </a:ext>
            </a:extLst>
          </p:cNvPr>
          <p:cNvSpPr/>
          <p:nvPr/>
        </p:nvSpPr>
        <p:spPr>
          <a:xfrm>
            <a:off x="5743129" y="3550456"/>
            <a:ext cx="1622400" cy="369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latin typeface="Tahoma" pitchFamily="34" charset="0"/>
                <a:ea typeface="Tahoma" pitchFamily="34" charset="0"/>
                <a:cs typeface="Tahoma" pitchFamily="34" charset="0"/>
              </a:rPr>
              <a:t>Cross Cluster Scheduling</a:t>
            </a:r>
            <a:endParaRPr sz="1000" dirty="0">
              <a:solidFill>
                <a:schemeClr val="bg1"/>
              </a:solidFill>
              <a:latin typeface="Tahoma" pitchFamily="34" charset="0"/>
              <a:ea typeface="Tahoma" pitchFamily="34" charset="0"/>
              <a:cs typeface="Tahoma" pitchFamily="34" charset="0"/>
            </a:endParaRPr>
          </a:p>
        </p:txBody>
      </p:sp>
      <p:cxnSp>
        <p:nvCxnSpPr>
          <p:cNvPr id="30" name="Google Shape;143;p15">
            <a:extLst>
              <a:ext uri="{FF2B5EF4-FFF2-40B4-BE49-F238E27FC236}">
                <a16:creationId xmlns:a16="http://schemas.microsoft.com/office/drawing/2014/main" id="{8FF2C8D7-133C-2304-10B2-CA4490D9084B}"/>
              </a:ext>
            </a:extLst>
          </p:cNvPr>
          <p:cNvCxnSpPr>
            <a:cxnSpLocks/>
          </p:cNvCxnSpPr>
          <p:nvPr/>
        </p:nvCxnSpPr>
        <p:spPr>
          <a:xfrm>
            <a:off x="45720" y="3409356"/>
            <a:ext cx="12143400" cy="0"/>
          </a:xfrm>
          <a:prstGeom prst="straightConnector1">
            <a:avLst/>
          </a:prstGeom>
          <a:noFill/>
          <a:ln w="9525" cap="flat" cmpd="sng">
            <a:solidFill>
              <a:srgbClr val="000000"/>
            </a:solidFill>
            <a:prstDash val="dash"/>
            <a:round/>
            <a:headEnd type="none" w="med" len="med"/>
            <a:tailEnd type="none" w="med" len="med"/>
          </a:ln>
        </p:spPr>
      </p:cxnSp>
      <p:sp>
        <p:nvSpPr>
          <p:cNvPr id="31" name="Google Shape;144;p15">
            <a:extLst>
              <a:ext uri="{FF2B5EF4-FFF2-40B4-BE49-F238E27FC236}">
                <a16:creationId xmlns:a16="http://schemas.microsoft.com/office/drawing/2014/main" id="{E5375B85-85A1-0985-99B8-234C11CCC052}"/>
              </a:ext>
            </a:extLst>
          </p:cNvPr>
          <p:cNvSpPr txBox="1"/>
          <p:nvPr/>
        </p:nvSpPr>
        <p:spPr>
          <a:xfrm>
            <a:off x="45719" y="2914406"/>
            <a:ext cx="109409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CN" sz="1200" dirty="0"/>
              <a:t>Wastes Identification</a:t>
            </a:r>
            <a:endParaRPr sz="1200" dirty="0"/>
          </a:p>
        </p:txBody>
      </p:sp>
      <p:sp>
        <p:nvSpPr>
          <p:cNvPr id="32" name="Google Shape;145;p15">
            <a:extLst>
              <a:ext uri="{FF2B5EF4-FFF2-40B4-BE49-F238E27FC236}">
                <a16:creationId xmlns:a16="http://schemas.microsoft.com/office/drawing/2014/main" id="{60D68327-9F4B-88F9-3C71-436FA1E859FB}"/>
              </a:ext>
            </a:extLst>
          </p:cNvPr>
          <p:cNvSpPr txBox="1"/>
          <p:nvPr/>
        </p:nvSpPr>
        <p:spPr>
          <a:xfrm>
            <a:off x="14923" y="3365788"/>
            <a:ext cx="109409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CN" sz="1200" dirty="0"/>
              <a:t>Optimization Capabilities</a:t>
            </a:r>
            <a:endParaRPr sz="1200" dirty="0"/>
          </a:p>
        </p:txBody>
      </p:sp>
      <p:sp>
        <p:nvSpPr>
          <p:cNvPr id="33" name="Google Shape;146;p15">
            <a:extLst>
              <a:ext uri="{FF2B5EF4-FFF2-40B4-BE49-F238E27FC236}">
                <a16:creationId xmlns:a16="http://schemas.microsoft.com/office/drawing/2014/main" id="{06DE85E6-EFCA-026B-EB04-8EC12B178F68}"/>
              </a:ext>
            </a:extLst>
          </p:cNvPr>
          <p:cNvSpPr/>
          <p:nvPr/>
        </p:nvSpPr>
        <p:spPr>
          <a:xfrm>
            <a:off x="1223209" y="5048386"/>
            <a:ext cx="1622400" cy="369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bg1"/>
                </a:solidFill>
              </a:rPr>
              <a:t>Idle Resources offboard</a:t>
            </a:r>
            <a:endParaRPr sz="1000" dirty="0">
              <a:solidFill>
                <a:schemeClr val="bg1"/>
              </a:solidFill>
            </a:endParaRPr>
          </a:p>
        </p:txBody>
      </p:sp>
      <p:sp>
        <p:nvSpPr>
          <p:cNvPr id="34" name="Google Shape;147;p15">
            <a:extLst>
              <a:ext uri="{FF2B5EF4-FFF2-40B4-BE49-F238E27FC236}">
                <a16:creationId xmlns:a16="http://schemas.microsoft.com/office/drawing/2014/main" id="{9F7697EE-8FA0-5BFE-611A-FC75F7ECB4BF}"/>
              </a:ext>
            </a:extLst>
          </p:cNvPr>
          <p:cNvSpPr/>
          <p:nvPr/>
        </p:nvSpPr>
        <p:spPr>
          <a:xfrm>
            <a:off x="738726" y="1570244"/>
            <a:ext cx="271200" cy="271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000" b="1" dirty="0">
                <a:solidFill>
                  <a:srgbClr val="FFFFFF"/>
                </a:solidFill>
              </a:rPr>
              <a:t>1</a:t>
            </a:r>
            <a:endParaRPr sz="1000" b="1" dirty="0">
              <a:solidFill>
                <a:srgbClr val="FFFFFF"/>
              </a:solidFill>
            </a:endParaRPr>
          </a:p>
        </p:txBody>
      </p:sp>
      <p:sp>
        <p:nvSpPr>
          <p:cNvPr id="35" name="Google Shape;148;p15">
            <a:extLst>
              <a:ext uri="{FF2B5EF4-FFF2-40B4-BE49-F238E27FC236}">
                <a16:creationId xmlns:a16="http://schemas.microsoft.com/office/drawing/2014/main" id="{23E677F3-4C0F-A979-20DA-8203D37515DF}"/>
              </a:ext>
            </a:extLst>
          </p:cNvPr>
          <p:cNvSpPr/>
          <p:nvPr/>
        </p:nvSpPr>
        <p:spPr>
          <a:xfrm>
            <a:off x="2998676" y="1570244"/>
            <a:ext cx="271200" cy="271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000" b="1">
                <a:solidFill>
                  <a:srgbClr val="FFFFFF"/>
                </a:solidFill>
              </a:rPr>
              <a:t>2</a:t>
            </a:r>
            <a:endParaRPr sz="1000" b="1">
              <a:solidFill>
                <a:srgbClr val="FFFFFF"/>
              </a:solidFill>
            </a:endParaRPr>
          </a:p>
        </p:txBody>
      </p:sp>
      <p:sp>
        <p:nvSpPr>
          <p:cNvPr id="36" name="Google Shape;149;p15">
            <a:extLst>
              <a:ext uri="{FF2B5EF4-FFF2-40B4-BE49-F238E27FC236}">
                <a16:creationId xmlns:a16="http://schemas.microsoft.com/office/drawing/2014/main" id="{87DEC984-3BF1-57A6-9C3F-61825F96DF71}"/>
              </a:ext>
            </a:extLst>
          </p:cNvPr>
          <p:cNvSpPr/>
          <p:nvPr/>
        </p:nvSpPr>
        <p:spPr>
          <a:xfrm>
            <a:off x="5258626" y="1570244"/>
            <a:ext cx="271200" cy="271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000" b="1">
                <a:solidFill>
                  <a:srgbClr val="FFFFFF"/>
                </a:solidFill>
              </a:rPr>
              <a:t>3</a:t>
            </a:r>
            <a:endParaRPr sz="1000" b="1">
              <a:solidFill>
                <a:srgbClr val="FFFFFF"/>
              </a:solidFill>
            </a:endParaRPr>
          </a:p>
        </p:txBody>
      </p:sp>
      <p:sp>
        <p:nvSpPr>
          <p:cNvPr id="37" name="Google Shape;150;p15">
            <a:extLst>
              <a:ext uri="{FF2B5EF4-FFF2-40B4-BE49-F238E27FC236}">
                <a16:creationId xmlns:a16="http://schemas.microsoft.com/office/drawing/2014/main" id="{ECFF7902-59F3-1466-B2B2-01AC83103FEE}"/>
              </a:ext>
            </a:extLst>
          </p:cNvPr>
          <p:cNvSpPr/>
          <p:nvPr/>
        </p:nvSpPr>
        <p:spPr>
          <a:xfrm>
            <a:off x="7518576" y="1570244"/>
            <a:ext cx="271200" cy="271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000" b="1">
                <a:solidFill>
                  <a:srgbClr val="FFFFFF"/>
                </a:solidFill>
              </a:rPr>
              <a:t>4</a:t>
            </a:r>
            <a:endParaRPr sz="1000" b="1">
              <a:solidFill>
                <a:srgbClr val="FFFFFF"/>
              </a:solidFill>
            </a:endParaRPr>
          </a:p>
        </p:txBody>
      </p:sp>
      <p:sp>
        <p:nvSpPr>
          <p:cNvPr id="38" name="Google Shape;151;p15">
            <a:extLst>
              <a:ext uri="{FF2B5EF4-FFF2-40B4-BE49-F238E27FC236}">
                <a16:creationId xmlns:a16="http://schemas.microsoft.com/office/drawing/2014/main" id="{CFA93DDB-C723-7738-91B3-8BD00B3A6936}"/>
              </a:ext>
            </a:extLst>
          </p:cNvPr>
          <p:cNvSpPr/>
          <p:nvPr/>
        </p:nvSpPr>
        <p:spPr>
          <a:xfrm>
            <a:off x="9778526" y="1570244"/>
            <a:ext cx="271200" cy="271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000" b="1">
                <a:solidFill>
                  <a:srgbClr val="FFFFFF"/>
                </a:solidFill>
              </a:rPr>
              <a:t>5</a:t>
            </a:r>
            <a:endParaRPr sz="1000" b="1">
              <a:solidFill>
                <a:srgbClr val="FFFFFF"/>
              </a:solidFill>
            </a:endParaRPr>
          </a:p>
        </p:txBody>
      </p:sp>
      <p:sp>
        <p:nvSpPr>
          <p:cNvPr id="39" name="Google Shape;142;p15">
            <a:extLst>
              <a:ext uri="{FF2B5EF4-FFF2-40B4-BE49-F238E27FC236}">
                <a16:creationId xmlns:a16="http://schemas.microsoft.com/office/drawing/2014/main" id="{12240FAA-D6AF-4DD3-8106-140BD7498FC1}"/>
              </a:ext>
            </a:extLst>
          </p:cNvPr>
          <p:cNvSpPr/>
          <p:nvPr/>
        </p:nvSpPr>
        <p:spPr>
          <a:xfrm>
            <a:off x="5743129" y="4049766"/>
            <a:ext cx="1622400" cy="369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solidFill>
                  <a:schemeClr val="bg1"/>
                </a:solidFill>
                <a:latin typeface="Tahoma" pitchFamily="34" charset="0"/>
                <a:ea typeface="Tahoma" pitchFamily="34" charset="0"/>
                <a:cs typeface="Tahoma" pitchFamily="34" charset="0"/>
              </a:rPr>
              <a:t>Cross Cluster Rescheduling</a:t>
            </a:r>
            <a:endParaRPr sz="1000" dirty="0">
              <a:solidFill>
                <a:schemeClr val="bg1"/>
              </a:solidFill>
              <a:latin typeface="Tahoma" pitchFamily="34" charset="0"/>
              <a:ea typeface="Tahoma" pitchFamily="34" charset="0"/>
              <a:cs typeface="Tahoma" pitchFamily="34" charset="0"/>
            </a:endParaRPr>
          </a:p>
        </p:txBody>
      </p:sp>
      <p:sp>
        <p:nvSpPr>
          <p:cNvPr id="43" name="文本框 42">
            <a:extLst>
              <a:ext uri="{FF2B5EF4-FFF2-40B4-BE49-F238E27FC236}">
                <a16:creationId xmlns:a16="http://schemas.microsoft.com/office/drawing/2014/main" id="{79C0FF02-021C-0F07-AAE0-96258E67F4CA}"/>
              </a:ext>
            </a:extLst>
          </p:cNvPr>
          <p:cNvSpPr txBox="1"/>
          <p:nvPr/>
        </p:nvSpPr>
        <p:spPr>
          <a:xfrm>
            <a:off x="7744404" y="329915"/>
            <a:ext cx="1256947" cy="369332"/>
          </a:xfrm>
          <a:prstGeom prst="rect">
            <a:avLst/>
          </a:prstGeom>
          <a:solidFill>
            <a:schemeClr val="accent1"/>
          </a:solidFill>
        </p:spPr>
        <p:txBody>
          <a:bodyPr wrap="square" rtlCol="0">
            <a:spAutoFit/>
          </a:bodyPr>
          <a:lstStyle/>
          <a:p>
            <a:r>
              <a:rPr kumimoji="1" lang="en-US" altLang="zh-CN" b="1" dirty="0">
                <a:solidFill>
                  <a:schemeClr val="bg1"/>
                </a:solidFill>
              </a:rPr>
              <a:t>Use Less</a:t>
            </a:r>
            <a:endParaRPr kumimoji="1" lang="zh-CN" altLang="en-US" dirty="0">
              <a:solidFill>
                <a:schemeClr val="bg1"/>
              </a:solidFill>
            </a:endParaRPr>
          </a:p>
        </p:txBody>
      </p:sp>
      <p:sp>
        <p:nvSpPr>
          <p:cNvPr id="45" name="Google Shape;134;p15">
            <a:extLst>
              <a:ext uri="{FF2B5EF4-FFF2-40B4-BE49-F238E27FC236}">
                <a16:creationId xmlns:a16="http://schemas.microsoft.com/office/drawing/2014/main" id="{62E39C5D-6135-18A3-2F8F-8363ADD18E48}"/>
              </a:ext>
            </a:extLst>
          </p:cNvPr>
          <p:cNvSpPr txBox="1"/>
          <p:nvPr/>
        </p:nvSpPr>
        <p:spPr>
          <a:xfrm>
            <a:off x="10089932" y="5880824"/>
            <a:ext cx="16974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200" dirty="0"/>
              <a:t>Cost Forecasting &amp; Budgeting</a:t>
            </a:r>
          </a:p>
        </p:txBody>
      </p:sp>
      <p:sp>
        <p:nvSpPr>
          <p:cNvPr id="48" name="Google Shape;134;p15">
            <a:extLst>
              <a:ext uri="{FF2B5EF4-FFF2-40B4-BE49-F238E27FC236}">
                <a16:creationId xmlns:a16="http://schemas.microsoft.com/office/drawing/2014/main" id="{7AE78A58-BE2F-C498-FA0B-F3F4F006515E}"/>
              </a:ext>
            </a:extLst>
          </p:cNvPr>
          <p:cNvSpPr txBox="1"/>
          <p:nvPr/>
        </p:nvSpPr>
        <p:spPr>
          <a:xfrm>
            <a:off x="6680831" y="5880824"/>
            <a:ext cx="232052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200" dirty="0"/>
              <a:t>Maturity Review &amp; Budget &amp; Quota Approval</a:t>
            </a:r>
          </a:p>
        </p:txBody>
      </p:sp>
      <p:sp>
        <p:nvSpPr>
          <p:cNvPr id="49" name="Google Shape;134;p15">
            <a:extLst>
              <a:ext uri="{FF2B5EF4-FFF2-40B4-BE49-F238E27FC236}">
                <a16:creationId xmlns:a16="http://schemas.microsoft.com/office/drawing/2014/main" id="{1A041756-6BB0-201E-7093-45C2256A2F54}"/>
              </a:ext>
            </a:extLst>
          </p:cNvPr>
          <p:cNvSpPr txBox="1"/>
          <p:nvPr/>
        </p:nvSpPr>
        <p:spPr>
          <a:xfrm>
            <a:off x="3483182" y="5878249"/>
            <a:ext cx="2326623"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200" dirty="0"/>
              <a:t>Asset Procurement &amp;</a:t>
            </a:r>
          </a:p>
          <a:p>
            <a:pPr marL="0" lvl="0" indent="0" algn="ctr" rtl="0">
              <a:spcBef>
                <a:spcPts val="0"/>
              </a:spcBef>
              <a:spcAft>
                <a:spcPts val="0"/>
              </a:spcAft>
              <a:buNone/>
            </a:pPr>
            <a:r>
              <a:rPr lang="en-US" altLang="zh-CN" sz="1200" dirty="0"/>
              <a:t>Waste Resource Activation</a:t>
            </a:r>
          </a:p>
        </p:txBody>
      </p:sp>
      <p:sp>
        <p:nvSpPr>
          <p:cNvPr id="50" name="Google Shape;134;p15">
            <a:extLst>
              <a:ext uri="{FF2B5EF4-FFF2-40B4-BE49-F238E27FC236}">
                <a16:creationId xmlns:a16="http://schemas.microsoft.com/office/drawing/2014/main" id="{117588CF-6BB7-C8BD-E2B7-0B8D616F4818}"/>
              </a:ext>
            </a:extLst>
          </p:cNvPr>
          <p:cNvSpPr txBox="1"/>
          <p:nvPr/>
        </p:nvSpPr>
        <p:spPr>
          <a:xfrm>
            <a:off x="1108869" y="5880824"/>
            <a:ext cx="16974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200" dirty="0"/>
              <a:t>Asset Onboard/Offboard</a:t>
            </a:r>
          </a:p>
        </p:txBody>
      </p:sp>
    </p:spTree>
    <p:extLst>
      <p:ext uri="{BB962C8B-B14F-4D97-AF65-F5344CB8AC3E}">
        <p14:creationId xmlns:p14="http://schemas.microsoft.com/office/powerpoint/2010/main" val="4144388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75EBF-A7E7-4D5A-311D-EDD8C1EEE137}"/>
              </a:ext>
            </a:extLst>
          </p:cNvPr>
          <p:cNvSpPr>
            <a:spLocks noGrp="1"/>
          </p:cNvSpPr>
          <p:nvPr>
            <p:ph type="title"/>
          </p:nvPr>
        </p:nvSpPr>
        <p:spPr>
          <a:xfrm>
            <a:off x="136188" y="119071"/>
            <a:ext cx="10515600" cy="782638"/>
          </a:xfrm>
        </p:spPr>
        <p:txBody>
          <a:bodyPr vert="horz" lIns="91440" tIns="45720" rIns="91440" bIns="45720" rtlCol="0" anchor="ctr">
            <a:normAutofit/>
          </a:bodyPr>
          <a:lstStyle/>
          <a:p>
            <a:r>
              <a:rPr lang="en-US" altLang="zh-CN" b="1" dirty="0"/>
              <a:t>Allocation Ratio Improvement</a:t>
            </a:r>
            <a:endParaRPr lang="zh-CN" altLang="en-US" b="1" dirty="0"/>
          </a:p>
        </p:txBody>
      </p:sp>
      <p:sp>
        <p:nvSpPr>
          <p:cNvPr id="4" name="内容占位符 2">
            <a:extLst>
              <a:ext uri="{FF2B5EF4-FFF2-40B4-BE49-F238E27FC236}">
                <a16:creationId xmlns:a16="http://schemas.microsoft.com/office/drawing/2014/main" id="{8CA1731D-59B3-0947-7120-B34622067683}"/>
              </a:ext>
            </a:extLst>
          </p:cNvPr>
          <p:cNvSpPr txBox="1">
            <a:spLocks/>
          </p:cNvSpPr>
          <p:nvPr/>
        </p:nvSpPr>
        <p:spPr>
          <a:xfrm>
            <a:off x="527304" y="1385503"/>
            <a:ext cx="5568696" cy="3609331"/>
          </a:xfrm>
          <a:prstGeom prst="rect">
            <a:avLst/>
          </a:prstGeom>
        </p:spPr>
        <p:txBody>
          <a:bodyPr vert="horz" lIns="91440" tIns="45720" rIns="91440" bIns="45720" rtlCol="0">
            <a:normAutofit/>
          </a:bodyPr>
          <a:lstStyle>
            <a:defPPr>
              <a:defRPr lang="en-US"/>
            </a:defPPr>
            <a:lvl1pPr indent="0">
              <a:lnSpc>
                <a:spcPct val="120000"/>
              </a:lnSpc>
              <a:spcBef>
                <a:spcPts val="1000"/>
              </a:spcBef>
              <a:buFont typeface="Arial" panose="020B0604020202020204" pitchFamily="34" charset="0"/>
              <a:buNone/>
              <a:defRPr sz="1600" b="1">
                <a:latin typeface="Microsoft YaHei"/>
                <a:ea typeface="Microsoft YaHei"/>
              </a:defRPr>
            </a:lvl1pPr>
            <a:lvl2pPr marL="685800" lvl="1" indent="-228600">
              <a:lnSpc>
                <a:spcPct val="120000"/>
              </a:lnSpc>
              <a:spcBef>
                <a:spcPts val="500"/>
              </a:spcBef>
              <a:buFont typeface="Arial" panose="020B0604020202020204" pitchFamily="34" charset="0"/>
              <a:buChar char="•"/>
              <a:defRPr sz="1600">
                <a:latin typeface="Microsoft YaHei"/>
                <a:ea typeface="Microsoft YaHei"/>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HK" altLang="zh-CN" dirty="0">
                <a:solidFill>
                  <a:schemeClr val="accent1"/>
                </a:solidFill>
                <a:latin typeface="Helvetica" pitchFamily="2" charset="0"/>
              </a:rPr>
              <a:t>Challenges</a:t>
            </a:r>
          </a:p>
          <a:p>
            <a:pPr marL="285750" indent="-285750">
              <a:buFont typeface="Arial" panose="020B0604020202020204" pitchFamily="34" charset="0"/>
              <a:buChar char="•"/>
            </a:pPr>
            <a:r>
              <a:rPr lang="en-HK" altLang="zh-CN" b="0" dirty="0">
                <a:latin typeface="Helvetica" pitchFamily="2" charset="0"/>
              </a:rPr>
              <a:t>Theoretical limit for multi-dimensional resource packing is hard to evaluate</a:t>
            </a:r>
          </a:p>
          <a:p>
            <a:pPr marL="285750" indent="-285750">
              <a:buFont typeface="Arial" panose="020B0604020202020204" pitchFamily="34" charset="0"/>
              <a:buChar char="•"/>
            </a:pPr>
            <a:r>
              <a:rPr lang="en-HK" altLang="zh-CN" b="0" dirty="0">
                <a:latin typeface="Helvetica" pitchFamily="2" charset="0"/>
              </a:rPr>
              <a:t>Scheduling based on independent random events</a:t>
            </a:r>
          </a:p>
          <a:p>
            <a:pPr marL="285750" indent="-285750">
              <a:buFont typeface="Arial" panose="020B0604020202020204" pitchFamily="34" charset="0"/>
              <a:buChar char="•"/>
            </a:pPr>
            <a:r>
              <a:rPr lang="en-HK" altLang="zh-CN" b="0" dirty="0">
                <a:latin typeface="Helvetica" pitchFamily="2" charset="0"/>
              </a:rPr>
              <a:t>Balancing scheduling latency vs. optimal results</a:t>
            </a:r>
          </a:p>
          <a:p>
            <a:pPr marL="285750" indent="-285750">
              <a:buFont typeface="Arial" panose="020B0604020202020204" pitchFamily="34" charset="0"/>
              <a:buChar char="•"/>
            </a:pPr>
            <a:r>
              <a:rPr lang="en-HK" altLang="zh-CN" b="0" dirty="0">
                <a:latin typeface="Helvetica" pitchFamily="2" charset="0"/>
              </a:rPr>
              <a:t>Heterogeneous hardware and requests</a:t>
            </a:r>
          </a:p>
        </p:txBody>
      </p:sp>
      <p:sp>
        <p:nvSpPr>
          <p:cNvPr id="5" name="内容占位符 2">
            <a:extLst>
              <a:ext uri="{FF2B5EF4-FFF2-40B4-BE49-F238E27FC236}">
                <a16:creationId xmlns:a16="http://schemas.microsoft.com/office/drawing/2014/main" id="{280944D1-1FAB-2A8D-C625-68C17BF721A1}"/>
              </a:ext>
            </a:extLst>
          </p:cNvPr>
          <p:cNvSpPr txBox="1">
            <a:spLocks/>
          </p:cNvSpPr>
          <p:nvPr/>
        </p:nvSpPr>
        <p:spPr>
          <a:xfrm>
            <a:off x="6226632" y="1385503"/>
            <a:ext cx="5568696" cy="4479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HK" altLang="zh-CN" sz="1600" b="1" dirty="0">
                <a:solidFill>
                  <a:schemeClr val="accent1"/>
                </a:solidFill>
                <a:latin typeface="Helvetica" pitchFamily="2" charset="0"/>
                <a:ea typeface="Microsoft YaHei"/>
              </a:rPr>
              <a:t>Technical Solutions</a:t>
            </a:r>
          </a:p>
          <a:p>
            <a:pPr>
              <a:lnSpc>
                <a:spcPct val="120000"/>
              </a:lnSpc>
            </a:pPr>
            <a:r>
              <a:rPr lang="en-HK" altLang="zh-CN" sz="1600" dirty="0">
                <a:latin typeface="Helvetica" pitchFamily="2" charset="0"/>
                <a:ea typeface="Microsoft YaHei"/>
              </a:rPr>
              <a:t>Optimization of scheduling strategy (Kubernetes supports Best-Fit strategy):</a:t>
            </a:r>
          </a:p>
          <a:p>
            <a:pPr lvl="1">
              <a:lnSpc>
                <a:spcPct val="120000"/>
              </a:lnSpc>
            </a:pPr>
            <a:r>
              <a:rPr lang="en-HK" altLang="zh-CN" sz="1600" dirty="0" err="1">
                <a:latin typeface="Helvetica" pitchFamily="2" charset="0"/>
                <a:ea typeface="Microsoft YaHei"/>
              </a:rPr>
              <a:t>LeastAllocated</a:t>
            </a:r>
            <a:r>
              <a:rPr lang="en-HK" altLang="zh-CN" sz="1600" dirty="0">
                <a:latin typeface="Helvetica" pitchFamily="2" charset="0"/>
                <a:ea typeface="Microsoft YaHei"/>
              </a:rPr>
              <a:t>: Default</a:t>
            </a:r>
          </a:p>
          <a:p>
            <a:pPr lvl="1">
              <a:lnSpc>
                <a:spcPct val="120000"/>
              </a:lnSpc>
            </a:pPr>
            <a:r>
              <a:rPr lang="en-HK" altLang="zh-CN" sz="1600" dirty="0" err="1">
                <a:latin typeface="Helvetica" pitchFamily="2" charset="0"/>
                <a:ea typeface="Microsoft YaHei"/>
              </a:rPr>
              <a:t>MostAllocated</a:t>
            </a:r>
            <a:r>
              <a:rPr lang="en-HK" altLang="zh-CN" sz="1600" dirty="0">
                <a:latin typeface="Helvetica" pitchFamily="2" charset="0"/>
                <a:ea typeface="Microsoft YaHei"/>
              </a:rPr>
              <a:t>: Focus on CPU &amp; Memory</a:t>
            </a:r>
          </a:p>
          <a:p>
            <a:pPr lvl="1">
              <a:lnSpc>
                <a:spcPct val="120000"/>
              </a:lnSpc>
            </a:pPr>
            <a:r>
              <a:rPr lang="en-HK" altLang="zh-CN" sz="1600" dirty="0">
                <a:latin typeface="Helvetica" pitchFamily="2" charset="0"/>
                <a:ea typeface="Microsoft YaHei"/>
              </a:rPr>
              <a:t>Requested2CapacityRatio: Increase GPU weight</a:t>
            </a:r>
          </a:p>
          <a:p>
            <a:pPr>
              <a:lnSpc>
                <a:spcPct val="120000"/>
              </a:lnSpc>
            </a:pPr>
            <a:r>
              <a:rPr lang="en-HK" altLang="zh-CN" sz="1600" dirty="0">
                <a:latin typeface="Helvetica" pitchFamily="2" charset="0"/>
                <a:ea typeface="Microsoft YaHei"/>
              </a:rPr>
              <a:t>Optimization of scheduling capabilities:</a:t>
            </a:r>
          </a:p>
          <a:p>
            <a:pPr lvl="1">
              <a:lnSpc>
                <a:spcPct val="120000"/>
              </a:lnSpc>
            </a:pPr>
            <a:r>
              <a:rPr lang="en-HK" altLang="zh-CN" sz="1600" dirty="0">
                <a:latin typeface="Helvetica" pitchFamily="2" charset="0"/>
                <a:ea typeface="Microsoft YaHei"/>
              </a:rPr>
              <a:t>Consider affinity, prioritize critical affinities (e.g., cross-regional), and reduce others</a:t>
            </a:r>
          </a:p>
          <a:p>
            <a:pPr lvl="1">
              <a:lnSpc>
                <a:spcPct val="120000"/>
              </a:lnSpc>
            </a:pPr>
            <a:r>
              <a:rPr lang="en-HK" altLang="zh-CN" sz="1600" dirty="0">
                <a:latin typeface="Helvetica" pitchFamily="2" charset="0"/>
                <a:ea typeface="Microsoft YaHei"/>
              </a:rPr>
              <a:t>Match requests with machine types</a:t>
            </a:r>
          </a:p>
          <a:p>
            <a:pPr lvl="1">
              <a:lnSpc>
                <a:spcPct val="120000"/>
              </a:lnSpc>
            </a:pPr>
            <a:r>
              <a:rPr lang="en-HK" altLang="zh-CN" sz="1600" dirty="0">
                <a:latin typeface="Helvetica" pitchFamily="2" charset="0"/>
                <a:ea typeface="Microsoft YaHei"/>
              </a:rPr>
              <a:t>Concentrate deployment of non-migratable Pods</a:t>
            </a:r>
          </a:p>
          <a:p>
            <a:pPr>
              <a:lnSpc>
                <a:spcPct val="120000"/>
              </a:lnSpc>
            </a:pPr>
            <a:r>
              <a:rPr lang="en-US" altLang="zh-CN" sz="1600" dirty="0">
                <a:latin typeface="Helvetica" pitchFamily="2" charset="0"/>
                <a:ea typeface="Microsoft YaHei"/>
              </a:rPr>
              <a:t>Overcommit</a:t>
            </a:r>
            <a:r>
              <a:rPr lang="zh-CN" altLang="en-US" sz="1600" dirty="0">
                <a:latin typeface="Helvetica" pitchFamily="2" charset="0"/>
                <a:ea typeface="Microsoft YaHei"/>
              </a:rPr>
              <a:t> </a:t>
            </a:r>
            <a:r>
              <a:rPr lang="en-US" altLang="zh-CN" sz="1600" dirty="0">
                <a:latin typeface="Helvetica" pitchFamily="2" charset="0"/>
                <a:ea typeface="Microsoft YaHei"/>
              </a:rPr>
              <a:t>allocatable</a:t>
            </a:r>
            <a:r>
              <a:rPr lang="zh-CN" altLang="en-US" sz="1600" dirty="0">
                <a:latin typeface="Helvetica" pitchFamily="2" charset="0"/>
                <a:ea typeface="Microsoft YaHei"/>
              </a:rPr>
              <a:t> </a:t>
            </a:r>
            <a:r>
              <a:rPr lang="en-US" altLang="zh-CN" sz="1600" dirty="0">
                <a:latin typeface="Helvetica" pitchFamily="2" charset="0"/>
                <a:ea typeface="Microsoft YaHei"/>
              </a:rPr>
              <a:t>resources</a:t>
            </a:r>
            <a:r>
              <a:rPr lang="zh-CN" altLang="en-US" sz="1600" dirty="0">
                <a:latin typeface="Helvetica" pitchFamily="2" charset="0"/>
                <a:ea typeface="Microsoft YaHei"/>
              </a:rPr>
              <a:t> </a:t>
            </a:r>
            <a:r>
              <a:rPr lang="en-US" altLang="zh-CN" sz="1600" dirty="0">
                <a:latin typeface="Helvetica" pitchFamily="2" charset="0"/>
                <a:ea typeface="Microsoft YaHei"/>
              </a:rPr>
              <a:t>for</a:t>
            </a:r>
            <a:r>
              <a:rPr lang="zh-CN" altLang="en-US" sz="1600" dirty="0">
                <a:latin typeface="Helvetica" pitchFamily="2" charset="0"/>
                <a:ea typeface="Microsoft YaHei"/>
              </a:rPr>
              <a:t> </a:t>
            </a:r>
            <a:r>
              <a:rPr lang="en-US" altLang="zh-CN" sz="1600" dirty="0">
                <a:latin typeface="Helvetica" pitchFamily="2" charset="0"/>
                <a:ea typeface="Microsoft YaHei"/>
              </a:rPr>
              <a:t>low</a:t>
            </a:r>
            <a:r>
              <a:rPr lang="zh-CN" altLang="en-US" sz="1600" dirty="0">
                <a:latin typeface="Helvetica" pitchFamily="2" charset="0"/>
                <a:ea typeface="Microsoft YaHei"/>
              </a:rPr>
              <a:t> </a:t>
            </a:r>
            <a:r>
              <a:rPr lang="en-US" altLang="zh-CN" sz="1600" dirty="0">
                <a:latin typeface="Helvetica" pitchFamily="2" charset="0"/>
                <a:ea typeface="Microsoft YaHei"/>
              </a:rPr>
              <a:t>utilized</a:t>
            </a:r>
            <a:r>
              <a:rPr lang="zh-CN" altLang="en-US" sz="1600" dirty="0">
                <a:latin typeface="Helvetica" pitchFamily="2" charset="0"/>
                <a:ea typeface="Microsoft YaHei"/>
              </a:rPr>
              <a:t> </a:t>
            </a:r>
            <a:r>
              <a:rPr lang="en-US" altLang="zh-CN" sz="1600" dirty="0">
                <a:latin typeface="Helvetica" pitchFamily="2" charset="0"/>
                <a:ea typeface="Microsoft YaHei"/>
              </a:rPr>
              <a:t>node</a:t>
            </a:r>
            <a:endParaRPr lang="zh-CN" altLang="en-US" sz="1600" dirty="0">
              <a:latin typeface="Helvetica" pitchFamily="2" charset="0"/>
            </a:endParaRPr>
          </a:p>
        </p:txBody>
      </p:sp>
      <p:sp>
        <p:nvSpPr>
          <p:cNvPr id="3" name="矩形 2">
            <a:extLst>
              <a:ext uri="{FF2B5EF4-FFF2-40B4-BE49-F238E27FC236}">
                <a16:creationId xmlns:a16="http://schemas.microsoft.com/office/drawing/2014/main" id="{FA30A67C-1CC6-5EB1-2A67-7413C46F5D07}"/>
              </a:ext>
            </a:extLst>
          </p:cNvPr>
          <p:cNvSpPr/>
          <p:nvPr/>
        </p:nvSpPr>
        <p:spPr>
          <a:xfrm>
            <a:off x="2821021" y="4007139"/>
            <a:ext cx="1590159" cy="11186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平行四边形 5">
            <a:extLst>
              <a:ext uri="{FF2B5EF4-FFF2-40B4-BE49-F238E27FC236}">
                <a16:creationId xmlns:a16="http://schemas.microsoft.com/office/drawing/2014/main" id="{DEC2F621-F85A-DD15-6CE4-B106455F8B2F}"/>
              </a:ext>
            </a:extLst>
          </p:cNvPr>
          <p:cNvSpPr/>
          <p:nvPr/>
        </p:nvSpPr>
        <p:spPr>
          <a:xfrm rot="5400000" flipH="1">
            <a:off x="872897" y="4544751"/>
            <a:ext cx="2485737" cy="1410510"/>
          </a:xfrm>
          <a:prstGeom prst="parallelogram">
            <a:avLst>
              <a:gd name="adj" fmla="val 9679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平行四边形 8">
            <a:extLst>
              <a:ext uri="{FF2B5EF4-FFF2-40B4-BE49-F238E27FC236}">
                <a16:creationId xmlns:a16="http://schemas.microsoft.com/office/drawing/2014/main" id="{7394130E-178B-3BA3-9A9B-0AA68C9C93A7}"/>
              </a:ext>
            </a:extLst>
          </p:cNvPr>
          <p:cNvSpPr/>
          <p:nvPr/>
        </p:nvSpPr>
        <p:spPr>
          <a:xfrm>
            <a:off x="1410510" y="5125820"/>
            <a:ext cx="3000670" cy="1367055"/>
          </a:xfrm>
          <a:prstGeom prst="parallelogram">
            <a:avLst>
              <a:gd name="adj" fmla="val 9734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立方体 7">
            <a:extLst>
              <a:ext uri="{FF2B5EF4-FFF2-40B4-BE49-F238E27FC236}">
                <a16:creationId xmlns:a16="http://schemas.microsoft.com/office/drawing/2014/main" id="{BDA5F84B-DD76-4AE7-83CA-F3788EAFCA03}"/>
              </a:ext>
            </a:extLst>
          </p:cNvPr>
          <p:cNvSpPr/>
          <p:nvPr/>
        </p:nvSpPr>
        <p:spPr>
          <a:xfrm>
            <a:off x="2424789" y="4457882"/>
            <a:ext cx="1019439" cy="1025947"/>
          </a:xfrm>
          <a:prstGeom prst="cube">
            <a:avLst>
              <a:gd name="adj" fmla="val 40433"/>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立方体 9">
            <a:extLst>
              <a:ext uri="{FF2B5EF4-FFF2-40B4-BE49-F238E27FC236}">
                <a16:creationId xmlns:a16="http://schemas.microsoft.com/office/drawing/2014/main" id="{439A9D88-9AB7-1136-C253-7CC32933ACF0}"/>
              </a:ext>
            </a:extLst>
          </p:cNvPr>
          <p:cNvSpPr/>
          <p:nvPr/>
        </p:nvSpPr>
        <p:spPr>
          <a:xfrm>
            <a:off x="3036393" y="4154699"/>
            <a:ext cx="1273738" cy="1367056"/>
          </a:xfrm>
          <a:prstGeom prst="cube">
            <a:avLst>
              <a:gd name="adj" fmla="val 28371"/>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立方体 10">
            <a:extLst>
              <a:ext uri="{FF2B5EF4-FFF2-40B4-BE49-F238E27FC236}">
                <a16:creationId xmlns:a16="http://schemas.microsoft.com/office/drawing/2014/main" id="{446C8EE3-E307-684A-020D-440D8ACE4F54}"/>
              </a:ext>
            </a:extLst>
          </p:cNvPr>
          <p:cNvSpPr/>
          <p:nvPr/>
        </p:nvSpPr>
        <p:spPr>
          <a:xfrm>
            <a:off x="1877162" y="4994531"/>
            <a:ext cx="1036888" cy="1025947"/>
          </a:xfrm>
          <a:prstGeom prst="cube">
            <a:avLst>
              <a:gd name="adj" fmla="val 49160"/>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立方体 11">
            <a:extLst>
              <a:ext uri="{FF2B5EF4-FFF2-40B4-BE49-F238E27FC236}">
                <a16:creationId xmlns:a16="http://schemas.microsoft.com/office/drawing/2014/main" id="{8418A793-101B-178F-BD48-11FE606CBF4D}"/>
              </a:ext>
            </a:extLst>
          </p:cNvPr>
          <p:cNvSpPr/>
          <p:nvPr/>
        </p:nvSpPr>
        <p:spPr>
          <a:xfrm>
            <a:off x="2395605" y="4994531"/>
            <a:ext cx="1036888" cy="1025947"/>
          </a:xfrm>
          <a:prstGeom prst="cube">
            <a:avLst>
              <a:gd name="adj" fmla="val 49160"/>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立方体 12">
            <a:extLst>
              <a:ext uri="{FF2B5EF4-FFF2-40B4-BE49-F238E27FC236}">
                <a16:creationId xmlns:a16="http://schemas.microsoft.com/office/drawing/2014/main" id="{D67AB5FA-5E53-FF5C-DFE2-63BBE00E911F}"/>
              </a:ext>
            </a:extLst>
          </p:cNvPr>
          <p:cNvSpPr/>
          <p:nvPr/>
        </p:nvSpPr>
        <p:spPr>
          <a:xfrm>
            <a:off x="2914048" y="4994531"/>
            <a:ext cx="1036888" cy="1025947"/>
          </a:xfrm>
          <a:prstGeom prst="cube">
            <a:avLst>
              <a:gd name="adj" fmla="val 49160"/>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4761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732" y="140350"/>
            <a:ext cx="10515600" cy="782638"/>
          </a:xfrm>
        </p:spPr>
        <p:txBody>
          <a:bodyPr vert="horz" lIns="91440" tIns="45720" rIns="91440" bIns="45720" rtlCol="0" anchor="ctr">
            <a:normAutofit/>
          </a:bodyPr>
          <a:lstStyle/>
          <a:p>
            <a:r>
              <a:rPr lang="en-US" altLang="zh-CN" b="1" dirty="0"/>
              <a:t>Workload Migratable is matter</a:t>
            </a:r>
            <a:endParaRPr b="1" dirty="0"/>
          </a:p>
        </p:txBody>
      </p:sp>
      <p:sp>
        <p:nvSpPr>
          <p:cNvPr id="3" name="内容占位符 2"/>
          <p:cNvSpPr>
            <a:spLocks noGrp="1"/>
          </p:cNvSpPr>
          <p:nvPr>
            <p:ph idx="4294967295"/>
          </p:nvPr>
        </p:nvSpPr>
        <p:spPr>
          <a:xfrm>
            <a:off x="455920" y="1387256"/>
            <a:ext cx="5254215" cy="2572568"/>
          </a:xfrm>
        </p:spPr>
        <p:txBody>
          <a:bodyPr>
            <a:noAutofit/>
          </a:bodyPr>
          <a:lstStyle/>
          <a:p>
            <a:pPr marL="0" lvl="0" indent="0">
              <a:buNone/>
            </a:pPr>
            <a:r>
              <a:rPr lang="en-US" altLang="zh-CN" sz="1600" b="1" dirty="0">
                <a:solidFill>
                  <a:schemeClr val="accent1"/>
                </a:solidFill>
                <a:latin typeface="Helvetica" pitchFamily="2" charset="0"/>
              </a:rPr>
              <a:t>Challenges</a:t>
            </a:r>
          </a:p>
          <a:p>
            <a:r>
              <a:rPr lang="en-US" altLang="zh-CN" sz="1600" dirty="0">
                <a:latin typeface="Helvetica" pitchFamily="2" charset="0"/>
              </a:rPr>
              <a:t>Workloads scaling with actual load</a:t>
            </a:r>
          </a:p>
          <a:p>
            <a:pPr lvl="1"/>
            <a:r>
              <a:rPr lang="en-US" altLang="zh-CN" sz="1600" dirty="0">
                <a:latin typeface="Helvetica" pitchFamily="2" charset="0"/>
              </a:rPr>
              <a:t>drain nodes and scale down cluster to reduce idle cost</a:t>
            </a:r>
          </a:p>
          <a:p>
            <a:r>
              <a:rPr lang="en-US" altLang="zh-CN" sz="1600" dirty="0">
                <a:latin typeface="Helvetica" pitchFamily="2" charset="0"/>
              </a:rPr>
              <a:t>Many Scenarios: </a:t>
            </a:r>
          </a:p>
          <a:p>
            <a:pPr lvl="1"/>
            <a:r>
              <a:rPr lang="en-US" altLang="zh-CN" sz="1600" dirty="0">
                <a:latin typeface="Helvetica" pitchFamily="2" charset="0"/>
              </a:rPr>
              <a:t>Holiday Spike Scaling, Daily Cluster Defragmentation, Asset Offboarding</a:t>
            </a:r>
          </a:p>
          <a:p>
            <a:r>
              <a:rPr lang="en-US" altLang="zh-CN" sz="1600" dirty="0">
                <a:latin typeface="Helvetica" pitchFamily="2" charset="0"/>
              </a:rPr>
              <a:t>Offline Inspect: </a:t>
            </a:r>
          </a:p>
          <a:p>
            <a:pPr lvl="1"/>
            <a:r>
              <a:rPr lang="en-US" altLang="zh-CN" sz="1600" dirty="0">
                <a:latin typeface="Helvetica" pitchFamily="2" charset="0"/>
              </a:rPr>
              <a:t>Rebalance nodes to identify utilization hotspots</a:t>
            </a:r>
            <a:endParaRPr lang="en-US" altLang="en-US" sz="1600" dirty="0">
              <a:latin typeface="Helvetica" pitchFamily="2" charset="0"/>
            </a:endParaRPr>
          </a:p>
        </p:txBody>
      </p:sp>
      <p:sp>
        <p:nvSpPr>
          <p:cNvPr id="7" name="文本框 6">
            <a:extLst>
              <a:ext uri="{FF2B5EF4-FFF2-40B4-BE49-F238E27FC236}">
                <a16:creationId xmlns:a16="http://schemas.microsoft.com/office/drawing/2014/main" id="{F2A2D460-5024-13BC-2920-1C6514DACFD7}"/>
              </a:ext>
            </a:extLst>
          </p:cNvPr>
          <p:cNvSpPr txBox="1"/>
          <p:nvPr/>
        </p:nvSpPr>
        <p:spPr>
          <a:xfrm>
            <a:off x="6382495" y="5460924"/>
            <a:ext cx="4718304" cy="369332"/>
          </a:xfrm>
          <a:prstGeom prst="rect">
            <a:avLst/>
          </a:prstGeom>
          <a:noFill/>
        </p:spPr>
        <p:txBody>
          <a:bodyPr wrap="square">
            <a:spAutoFit/>
          </a:bodyPr>
          <a:lstStyle/>
          <a:p>
            <a:pPr marL="0" lvl="1"/>
            <a:r>
              <a:rPr lang="en-US" altLang="zh-CN" b="1" dirty="0">
                <a:latin typeface="Microsoft YaHei"/>
                <a:ea typeface="Microsoft YaHei"/>
              </a:rPr>
              <a:t>Result: Global Allocation Ratio 95%</a:t>
            </a:r>
          </a:p>
        </p:txBody>
      </p:sp>
      <p:sp>
        <p:nvSpPr>
          <p:cNvPr id="8" name="内容占位符 2">
            <a:extLst>
              <a:ext uri="{FF2B5EF4-FFF2-40B4-BE49-F238E27FC236}">
                <a16:creationId xmlns:a16="http://schemas.microsoft.com/office/drawing/2014/main" id="{915CC5A3-FD23-D513-BFA4-F077A9FC91A7}"/>
              </a:ext>
            </a:extLst>
          </p:cNvPr>
          <p:cNvSpPr txBox="1">
            <a:spLocks/>
          </p:cNvSpPr>
          <p:nvPr/>
        </p:nvSpPr>
        <p:spPr>
          <a:xfrm>
            <a:off x="5927598" y="1387256"/>
            <a:ext cx="5628099" cy="27118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altLang="zh-CN" sz="1600" b="1" dirty="0">
                <a:solidFill>
                  <a:schemeClr val="accent1"/>
                </a:solidFill>
                <a:latin typeface="Helvetica" pitchFamily="2" charset="0"/>
              </a:rPr>
              <a:t>Technical Solutions</a:t>
            </a:r>
          </a:p>
          <a:p>
            <a:r>
              <a:rPr lang="en-US" altLang="zh-CN" sz="1600" dirty="0">
                <a:latin typeface="Helvetica" pitchFamily="2" charset="0"/>
                <a:ea typeface="Microsoft YaHei" panose="020B0503020204020204" pitchFamily="34" charset="-122"/>
              </a:rPr>
              <a:t>User Transparent Live Migration</a:t>
            </a:r>
          </a:p>
          <a:p>
            <a:r>
              <a:rPr lang="en-US" altLang="zh-CN" sz="1600" dirty="0">
                <a:latin typeface="Helvetica" pitchFamily="2" charset="0"/>
                <a:ea typeface="Microsoft YaHei" panose="020B0503020204020204" pitchFamily="34" charset="-122"/>
              </a:rPr>
              <a:t>Daily Rebuild for Migratable Workloads</a:t>
            </a:r>
            <a:r>
              <a:rPr lang="zh-CN" altLang="en-US" sz="1600" dirty="0">
                <a:latin typeface="Helvetica" pitchFamily="2" charset="0"/>
                <a:ea typeface="Microsoft YaHei" panose="020B0503020204020204" pitchFamily="34" charset="-122"/>
              </a:rPr>
              <a:t> </a:t>
            </a:r>
            <a:r>
              <a:rPr lang="en-US" altLang="zh-CN" sz="1600" dirty="0">
                <a:latin typeface="Helvetica" pitchFamily="2" charset="0"/>
                <a:ea typeface="Microsoft YaHei" panose="020B0503020204020204" pitchFamily="34" charset="-122"/>
              </a:rPr>
              <a:t>in</a:t>
            </a:r>
            <a:r>
              <a:rPr lang="zh-CN" altLang="en-US" sz="1600" dirty="0">
                <a:latin typeface="Helvetica" pitchFamily="2" charset="0"/>
                <a:ea typeface="Microsoft YaHei" panose="020B0503020204020204" pitchFamily="34" charset="-122"/>
              </a:rPr>
              <a:t> </a:t>
            </a:r>
            <a:r>
              <a:rPr lang="en-US" altLang="zh-CN" sz="1600" dirty="0">
                <a:latin typeface="Helvetica" pitchFamily="2" charset="0"/>
                <a:ea typeface="Microsoft YaHei" panose="020B0503020204020204" pitchFamily="34" charset="-122"/>
              </a:rPr>
              <a:t>Off-Peak Hours</a:t>
            </a:r>
          </a:p>
          <a:p>
            <a:pPr lvl="1"/>
            <a:r>
              <a:rPr lang="en-US" altLang="zh-CN" sz="1600" dirty="0">
                <a:latin typeface="Helvetica" pitchFamily="2" charset="0"/>
                <a:ea typeface="Microsoft YaHei" panose="020B0503020204020204" pitchFamily="34" charset="-122"/>
              </a:rPr>
              <a:t>Reorder requests, find better placement</a:t>
            </a:r>
          </a:p>
          <a:p>
            <a:pPr lvl="1"/>
            <a:r>
              <a:rPr lang="en-US" altLang="zh-CN" sz="1600" dirty="0">
                <a:latin typeface="Helvetica" pitchFamily="2" charset="0"/>
                <a:ea typeface="Microsoft YaHei" panose="020B0503020204020204" pitchFamily="34" charset="-122"/>
              </a:rPr>
              <a:t>Rebuild pods</a:t>
            </a:r>
          </a:p>
          <a:p>
            <a:pPr lvl="1"/>
            <a:r>
              <a:rPr lang="en-US" altLang="zh-CN" sz="1600" dirty="0">
                <a:latin typeface="Helvetica" pitchFamily="2" charset="0"/>
                <a:ea typeface="Microsoft YaHei" panose="020B0503020204020204" pitchFamily="34" charset="-122"/>
              </a:rPr>
              <a:t>Scale down nodes to CA pools</a:t>
            </a:r>
          </a:p>
          <a:p>
            <a:pPr lvl="1"/>
            <a:r>
              <a:rPr lang="en-US" altLang="zh-CN" sz="1600" dirty="0">
                <a:latin typeface="Helvetica" pitchFamily="2" charset="0"/>
                <a:ea typeface="Microsoft YaHei" panose="020B0503020204020204" pitchFamily="34" charset="-122"/>
              </a:rPr>
              <a:t>PDB is the contract of Platform and Application</a:t>
            </a:r>
          </a:p>
          <a:p>
            <a:r>
              <a:rPr lang="en-US" altLang="zh-CN" sz="1600" dirty="0">
                <a:latin typeface="Helvetica" pitchFamily="2" charset="0"/>
                <a:ea typeface="Microsoft YaHei" panose="020B0503020204020204" pitchFamily="34" charset="-122"/>
              </a:rPr>
              <a:t>Approval Workflow for Non-Migratable Workloads (e.g., stateful, long connection)</a:t>
            </a:r>
          </a:p>
        </p:txBody>
      </p:sp>
      <p:sp>
        <p:nvSpPr>
          <p:cNvPr id="10" name="Google Shape;156;p16">
            <a:extLst>
              <a:ext uri="{FF2B5EF4-FFF2-40B4-BE49-F238E27FC236}">
                <a16:creationId xmlns:a16="http://schemas.microsoft.com/office/drawing/2014/main" id="{B1498FFE-4A3B-558B-869F-867862A9DE32}"/>
              </a:ext>
            </a:extLst>
          </p:cNvPr>
          <p:cNvSpPr/>
          <p:nvPr/>
        </p:nvSpPr>
        <p:spPr>
          <a:xfrm>
            <a:off x="701083" y="4954603"/>
            <a:ext cx="2587519" cy="715709"/>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zh-CN" sz="1050" b="1"/>
              <a:t>BG A</a:t>
            </a:r>
            <a:endParaRPr sz="1050"/>
          </a:p>
        </p:txBody>
      </p:sp>
      <p:sp>
        <p:nvSpPr>
          <p:cNvPr id="11" name="Google Shape;157;p16">
            <a:extLst>
              <a:ext uri="{FF2B5EF4-FFF2-40B4-BE49-F238E27FC236}">
                <a16:creationId xmlns:a16="http://schemas.microsoft.com/office/drawing/2014/main" id="{31431DB8-EDFC-6376-C3AF-62BFC2D54719}"/>
              </a:ext>
            </a:extLst>
          </p:cNvPr>
          <p:cNvSpPr/>
          <p:nvPr/>
        </p:nvSpPr>
        <p:spPr>
          <a:xfrm>
            <a:off x="3398450" y="4954604"/>
            <a:ext cx="1371943" cy="715709"/>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zh-CN" sz="1050" b="1"/>
              <a:t>BG B</a:t>
            </a:r>
            <a:endParaRPr sz="1050"/>
          </a:p>
        </p:txBody>
      </p:sp>
      <p:sp>
        <p:nvSpPr>
          <p:cNvPr id="12" name="Google Shape;158;p16">
            <a:extLst>
              <a:ext uri="{FF2B5EF4-FFF2-40B4-BE49-F238E27FC236}">
                <a16:creationId xmlns:a16="http://schemas.microsoft.com/office/drawing/2014/main" id="{A8AE2A70-3F7C-6701-B601-56194E8C9B22}"/>
              </a:ext>
            </a:extLst>
          </p:cNvPr>
          <p:cNvSpPr/>
          <p:nvPr/>
        </p:nvSpPr>
        <p:spPr>
          <a:xfrm>
            <a:off x="701083" y="5739374"/>
            <a:ext cx="4082232" cy="737753"/>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zh-CN" sz="900">
                <a:latin typeface="Helvetica" pitchFamily="2" charset="0"/>
              </a:rPr>
              <a:t>CA Pool: Shared by all Business Group, Price 50% off</a:t>
            </a:r>
            <a:endParaRPr sz="900">
              <a:latin typeface="Helvetica" pitchFamily="2" charset="0"/>
            </a:endParaRPr>
          </a:p>
        </p:txBody>
      </p:sp>
      <p:sp>
        <p:nvSpPr>
          <p:cNvPr id="13" name="Google Shape;159;p16">
            <a:extLst>
              <a:ext uri="{FF2B5EF4-FFF2-40B4-BE49-F238E27FC236}">
                <a16:creationId xmlns:a16="http://schemas.microsoft.com/office/drawing/2014/main" id="{D0CB7AD7-8AAC-8898-3130-3A424DB3FBC4}"/>
              </a:ext>
            </a:extLst>
          </p:cNvPr>
          <p:cNvSpPr/>
          <p:nvPr/>
        </p:nvSpPr>
        <p:spPr>
          <a:xfrm>
            <a:off x="1388782" y="5830256"/>
            <a:ext cx="2924000" cy="334780"/>
          </a:xfrm>
          <a:prstGeom prst="rect">
            <a:avLst/>
          </a:pr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900">
                <a:solidFill>
                  <a:schemeClr val="bg1"/>
                </a:solidFill>
                <a:latin typeface="Helvetica" pitchFamily="2" charset="0"/>
              </a:rPr>
              <a:t>CA Pool of Region A</a:t>
            </a:r>
            <a:endParaRPr sz="900">
              <a:solidFill>
                <a:schemeClr val="bg1"/>
              </a:solidFill>
              <a:latin typeface="Helvetica" pitchFamily="2" charset="0"/>
            </a:endParaRPr>
          </a:p>
        </p:txBody>
      </p:sp>
      <p:sp>
        <p:nvSpPr>
          <p:cNvPr id="14" name="Google Shape;160;p16">
            <a:extLst>
              <a:ext uri="{FF2B5EF4-FFF2-40B4-BE49-F238E27FC236}">
                <a16:creationId xmlns:a16="http://schemas.microsoft.com/office/drawing/2014/main" id="{1748F8E8-B94A-0D7D-0FAB-7E20A1BA7CE8}"/>
              </a:ext>
            </a:extLst>
          </p:cNvPr>
          <p:cNvSpPr/>
          <p:nvPr/>
        </p:nvSpPr>
        <p:spPr>
          <a:xfrm>
            <a:off x="1042738" y="5082714"/>
            <a:ext cx="901325" cy="286160"/>
          </a:xfrm>
          <a:prstGeom prst="rect">
            <a:avLst/>
          </a:prstGeom>
          <a:solidFill>
            <a:schemeClr val="accent3">
              <a:lumMod val="40000"/>
              <a:lumOff val="6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900" dirty="0">
                <a:latin typeface="Helvetica" pitchFamily="2" charset="0"/>
              </a:rPr>
              <a:t>Cluster A</a:t>
            </a:r>
            <a:endParaRPr sz="900" dirty="0">
              <a:latin typeface="Helvetica" pitchFamily="2" charset="0"/>
            </a:endParaRPr>
          </a:p>
        </p:txBody>
      </p:sp>
      <p:cxnSp>
        <p:nvCxnSpPr>
          <p:cNvPr id="15" name="Google Shape;161;p16">
            <a:extLst>
              <a:ext uri="{FF2B5EF4-FFF2-40B4-BE49-F238E27FC236}">
                <a16:creationId xmlns:a16="http://schemas.microsoft.com/office/drawing/2014/main" id="{E2EE3942-1DB4-0048-B2A0-1484B12A4DFC}"/>
              </a:ext>
            </a:extLst>
          </p:cNvPr>
          <p:cNvCxnSpPr>
            <a:stCxn id="14" idx="2"/>
            <a:endCxn id="13" idx="0"/>
          </p:cNvCxnSpPr>
          <p:nvPr/>
        </p:nvCxnSpPr>
        <p:spPr>
          <a:xfrm>
            <a:off x="1493401" y="5368874"/>
            <a:ext cx="1357381" cy="461382"/>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162;p16">
            <a:extLst>
              <a:ext uri="{FF2B5EF4-FFF2-40B4-BE49-F238E27FC236}">
                <a16:creationId xmlns:a16="http://schemas.microsoft.com/office/drawing/2014/main" id="{C6601A25-90F8-02B9-A947-CAE3693C0071}"/>
              </a:ext>
            </a:extLst>
          </p:cNvPr>
          <p:cNvCxnSpPr>
            <a:stCxn id="17" idx="2"/>
            <a:endCxn id="13" idx="0"/>
          </p:cNvCxnSpPr>
          <p:nvPr/>
        </p:nvCxnSpPr>
        <p:spPr>
          <a:xfrm flipH="1">
            <a:off x="2850782" y="5368874"/>
            <a:ext cx="1233468" cy="461382"/>
          </a:xfrm>
          <a:prstGeom prst="straightConnector1">
            <a:avLst/>
          </a:prstGeom>
          <a:noFill/>
          <a:ln w="9525" cap="flat" cmpd="sng">
            <a:solidFill>
              <a:srgbClr val="000000"/>
            </a:solidFill>
            <a:prstDash val="solid"/>
            <a:round/>
            <a:headEnd type="none" w="med" len="med"/>
            <a:tailEnd type="none" w="med" len="med"/>
          </a:ln>
        </p:spPr>
      </p:cxnSp>
      <p:sp>
        <p:nvSpPr>
          <p:cNvPr id="17" name="Google Shape;163;p16">
            <a:extLst>
              <a:ext uri="{FF2B5EF4-FFF2-40B4-BE49-F238E27FC236}">
                <a16:creationId xmlns:a16="http://schemas.microsoft.com/office/drawing/2014/main" id="{7F1FD59F-34AF-2A44-7052-7AAF676FE7B3}"/>
              </a:ext>
            </a:extLst>
          </p:cNvPr>
          <p:cNvSpPr/>
          <p:nvPr/>
        </p:nvSpPr>
        <p:spPr>
          <a:xfrm>
            <a:off x="3633587" y="5082714"/>
            <a:ext cx="901325" cy="286160"/>
          </a:xfrm>
          <a:prstGeom prst="rect">
            <a:avLst/>
          </a:prstGeom>
          <a:solidFill>
            <a:schemeClr val="accent3">
              <a:lumMod val="40000"/>
              <a:lumOff val="6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900" dirty="0">
                <a:latin typeface="Helvetica" pitchFamily="2" charset="0"/>
              </a:rPr>
              <a:t>Cluster 3</a:t>
            </a:r>
            <a:endParaRPr sz="900" dirty="0">
              <a:latin typeface="Helvetica" pitchFamily="2" charset="0"/>
            </a:endParaRPr>
          </a:p>
        </p:txBody>
      </p:sp>
      <p:cxnSp>
        <p:nvCxnSpPr>
          <p:cNvPr id="18" name="Google Shape;164;p16">
            <a:extLst>
              <a:ext uri="{FF2B5EF4-FFF2-40B4-BE49-F238E27FC236}">
                <a16:creationId xmlns:a16="http://schemas.microsoft.com/office/drawing/2014/main" id="{5A109E60-5520-DC92-3D92-E807A8E3872C}"/>
              </a:ext>
            </a:extLst>
          </p:cNvPr>
          <p:cNvCxnSpPr>
            <a:stCxn id="19" idx="2"/>
            <a:endCxn id="13" idx="0"/>
          </p:cNvCxnSpPr>
          <p:nvPr/>
        </p:nvCxnSpPr>
        <p:spPr>
          <a:xfrm>
            <a:off x="2763729" y="5368874"/>
            <a:ext cx="87053" cy="461382"/>
          </a:xfrm>
          <a:prstGeom prst="straightConnector1">
            <a:avLst/>
          </a:prstGeom>
          <a:noFill/>
          <a:ln w="9525" cap="flat" cmpd="sng">
            <a:solidFill>
              <a:srgbClr val="000000"/>
            </a:solidFill>
            <a:prstDash val="solid"/>
            <a:round/>
            <a:headEnd type="none" w="med" len="med"/>
            <a:tailEnd type="none" w="med" len="med"/>
          </a:ln>
        </p:spPr>
      </p:cxnSp>
      <p:sp>
        <p:nvSpPr>
          <p:cNvPr id="19" name="Google Shape;165;p16">
            <a:extLst>
              <a:ext uri="{FF2B5EF4-FFF2-40B4-BE49-F238E27FC236}">
                <a16:creationId xmlns:a16="http://schemas.microsoft.com/office/drawing/2014/main" id="{51E7BEFE-3399-3323-C270-9DFB2D731DC3}"/>
              </a:ext>
            </a:extLst>
          </p:cNvPr>
          <p:cNvSpPr/>
          <p:nvPr/>
        </p:nvSpPr>
        <p:spPr>
          <a:xfrm>
            <a:off x="2313066" y="5082714"/>
            <a:ext cx="901325" cy="286160"/>
          </a:xfrm>
          <a:prstGeom prst="rect">
            <a:avLst/>
          </a:prstGeom>
          <a:solidFill>
            <a:schemeClr val="accent3">
              <a:lumMod val="40000"/>
              <a:lumOff val="6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900">
                <a:latin typeface="Helvetica" pitchFamily="2" charset="0"/>
              </a:rPr>
              <a:t>Cluster 2</a:t>
            </a:r>
            <a:endParaRPr sz="900">
              <a:latin typeface="Helvetica" pitchFamily="2" charset="0"/>
            </a:endParaRPr>
          </a:p>
        </p:txBody>
      </p:sp>
      <p:sp>
        <p:nvSpPr>
          <p:cNvPr id="21" name="Google Shape;167;p16">
            <a:extLst>
              <a:ext uri="{FF2B5EF4-FFF2-40B4-BE49-F238E27FC236}">
                <a16:creationId xmlns:a16="http://schemas.microsoft.com/office/drawing/2014/main" id="{BB7E076F-65EE-0307-D9E0-BD6258AAEC54}"/>
              </a:ext>
            </a:extLst>
          </p:cNvPr>
          <p:cNvSpPr/>
          <p:nvPr/>
        </p:nvSpPr>
        <p:spPr>
          <a:xfrm>
            <a:off x="775107" y="4261947"/>
            <a:ext cx="1210146" cy="286160"/>
          </a:xfrm>
          <a:prstGeom prst="rect">
            <a:avLst/>
          </a:prstGeom>
          <a:solidFill>
            <a:schemeClr val="accent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HK" altLang="zh-CN" sz="900" dirty="0">
                <a:solidFill>
                  <a:schemeClr val="bg1"/>
                </a:solidFill>
                <a:latin typeface="Helvetica" pitchFamily="2" charset="0"/>
              </a:rPr>
              <a:t>Reorder Requests</a:t>
            </a:r>
          </a:p>
        </p:txBody>
      </p:sp>
      <p:sp>
        <p:nvSpPr>
          <p:cNvPr id="22" name="Google Shape;168;p16">
            <a:extLst>
              <a:ext uri="{FF2B5EF4-FFF2-40B4-BE49-F238E27FC236}">
                <a16:creationId xmlns:a16="http://schemas.microsoft.com/office/drawing/2014/main" id="{02C23631-6116-3EDC-C1DE-3F8CF1E3A658}"/>
              </a:ext>
            </a:extLst>
          </p:cNvPr>
          <p:cNvSpPr/>
          <p:nvPr/>
        </p:nvSpPr>
        <p:spPr>
          <a:xfrm>
            <a:off x="2132489" y="4261946"/>
            <a:ext cx="1210146" cy="286160"/>
          </a:xfrm>
          <a:prstGeom prst="rect">
            <a:avLst/>
          </a:prstGeom>
          <a:solidFill>
            <a:schemeClr val="accent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HK" altLang="zh-CN" sz="900" dirty="0">
                <a:solidFill>
                  <a:schemeClr val="bg1"/>
                </a:solidFill>
                <a:latin typeface="Helvetica" pitchFamily="2" charset="0"/>
              </a:rPr>
              <a:t>Rebuild Pods</a:t>
            </a:r>
          </a:p>
        </p:txBody>
      </p:sp>
      <p:sp>
        <p:nvSpPr>
          <p:cNvPr id="23" name="Google Shape;169;p16">
            <a:extLst>
              <a:ext uri="{FF2B5EF4-FFF2-40B4-BE49-F238E27FC236}">
                <a16:creationId xmlns:a16="http://schemas.microsoft.com/office/drawing/2014/main" id="{EA81B259-E13D-913A-2B31-2CD1D08FC96F}"/>
              </a:ext>
            </a:extLst>
          </p:cNvPr>
          <p:cNvSpPr/>
          <p:nvPr/>
        </p:nvSpPr>
        <p:spPr>
          <a:xfrm>
            <a:off x="3489871" y="4274366"/>
            <a:ext cx="1210146" cy="286160"/>
          </a:xfrm>
          <a:prstGeom prst="rect">
            <a:avLst/>
          </a:prstGeom>
          <a:solidFill>
            <a:schemeClr val="accent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HK" altLang="zh-CN" sz="900" dirty="0">
                <a:solidFill>
                  <a:schemeClr val="bg1"/>
                </a:solidFill>
                <a:latin typeface="Helvetica" pitchFamily="2" charset="0"/>
              </a:rPr>
              <a:t>Scale Down Nodes</a:t>
            </a:r>
          </a:p>
        </p:txBody>
      </p:sp>
      <p:sp>
        <p:nvSpPr>
          <p:cNvPr id="34" name="Google Shape;156;p16">
            <a:extLst>
              <a:ext uri="{FF2B5EF4-FFF2-40B4-BE49-F238E27FC236}">
                <a16:creationId xmlns:a16="http://schemas.microsoft.com/office/drawing/2014/main" id="{C14683BE-60E7-8D8A-FA08-F23308A9C025}"/>
              </a:ext>
            </a:extLst>
          </p:cNvPr>
          <p:cNvSpPr/>
          <p:nvPr/>
        </p:nvSpPr>
        <p:spPr>
          <a:xfrm>
            <a:off x="701083" y="4147622"/>
            <a:ext cx="4082232" cy="715709"/>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US" altLang="zh-CN" sz="1050" b="1" dirty="0"/>
              <a:t>Offline Re-scheduler</a:t>
            </a:r>
            <a:endParaRPr sz="105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44546A"/>
      </a:dk2>
      <a:lt2>
        <a:srgbClr val="E7E6E6"/>
      </a:lt2>
      <a:accent1>
        <a:srgbClr val="00A09D"/>
      </a:accent1>
      <a:accent2>
        <a:srgbClr val="0099A5"/>
      </a:accent2>
      <a:accent3>
        <a:srgbClr val="1891AB"/>
      </a:accent3>
      <a:accent4>
        <a:srgbClr val="2C85AE"/>
      </a:accent4>
      <a:accent5>
        <a:srgbClr val="5B9BD5"/>
      </a:accent5>
      <a:accent6>
        <a:srgbClr val="5268A5"/>
      </a:accent6>
      <a:hlink>
        <a:srgbClr val="0563C1"/>
      </a:hlink>
      <a:folHlink>
        <a:srgbClr val="954F72"/>
      </a:folHlink>
    </a:clrScheme>
    <a:fontScheme name="自定义 3">
      <a:majorFont>
        <a:latin typeface="Tahoma"/>
        <a:ea typeface="等线 Light"/>
        <a:cs typeface=""/>
      </a:majorFont>
      <a:minorFont>
        <a:latin typeface="Arial"/>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38008</TotalTime>
  <Words>2016</Words>
  <Application>Microsoft Macintosh PowerPoint</Application>
  <PresentationFormat>Widescreen</PresentationFormat>
  <Paragraphs>463</Paragraphs>
  <Slides>26</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__Inter_0ec1f4</vt:lpstr>
      <vt:lpstr>Clarity City</vt:lpstr>
      <vt:lpstr>等线</vt:lpstr>
      <vt:lpstr>Microsoft YaHei</vt:lpstr>
      <vt:lpstr>Microsoft YaHei</vt:lpstr>
      <vt:lpstr>苹方-简</vt:lpstr>
      <vt:lpstr>Arial</vt:lpstr>
      <vt:lpstr>Baskerville</vt:lpstr>
      <vt:lpstr>Calibri</vt:lpstr>
      <vt:lpstr>Helvetica</vt:lpstr>
      <vt:lpstr>IBM Plex Sans</vt:lpstr>
      <vt:lpstr>Tahoma</vt:lpstr>
      <vt:lpstr>Office Theme</vt:lpstr>
      <vt:lpstr>PowerPoint Presentation</vt:lpstr>
      <vt:lpstr>About Us</vt:lpstr>
      <vt:lpstr>Managing cloud cost becomes the top challenge</vt:lpstr>
      <vt:lpstr>PowerPoint Presentation</vt:lpstr>
      <vt:lpstr>Tencent FinOps Practice - Organization Alignment</vt:lpstr>
      <vt:lpstr>Flexible Cost Model</vt:lpstr>
      <vt:lpstr>Trail Map to Usage Optimization</vt:lpstr>
      <vt:lpstr>Allocation Ratio Improvement</vt:lpstr>
      <vt:lpstr>Workload Migratable is matter</vt:lpstr>
      <vt:lpstr>Utilization Improvement</vt:lpstr>
      <vt:lpstr>Differentiated SLA Colocation</vt:lpstr>
      <vt:lpstr>PowerPoint Presentation</vt:lpstr>
      <vt:lpstr>Crane: Cloud Resource Analytics and Economics</vt:lpstr>
      <vt:lpstr>Case1: Background</vt:lpstr>
      <vt:lpstr>Case1: Request Optimization</vt:lpstr>
      <vt:lpstr>Case1: Achievement</vt:lpstr>
      <vt:lpstr>Case2: Background</vt:lpstr>
      <vt:lpstr>Case2: Effective HPA</vt:lpstr>
      <vt:lpstr>Case2: Cluster Autoscaler</vt:lpstr>
      <vt:lpstr>Case2: Achievement</vt:lpstr>
      <vt:lpstr>Case3: Background</vt:lpstr>
      <vt:lpstr>Case3: De/Scheduler + Auto relocation</vt:lpstr>
      <vt:lpstr>Case3: Achievement</vt:lpstr>
      <vt:lpstr>Adoptions</vt:lpstr>
      <vt:lpstr>Future Plan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T169767</cp:lastModifiedBy>
  <cp:revision>518</cp:revision>
  <dcterms:created xsi:type="dcterms:W3CDTF">2019-07-29T21:37:05Z</dcterms:created>
  <dcterms:modified xsi:type="dcterms:W3CDTF">2023-09-21T06:15:55Z</dcterms:modified>
</cp:coreProperties>
</file>